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400" r:id="rId3"/>
    <p:sldId id="399" r:id="rId4"/>
    <p:sldId id="380" r:id="rId5"/>
    <p:sldId id="397" r:id="rId6"/>
    <p:sldId id="396" r:id="rId7"/>
    <p:sldId id="379" r:id="rId8"/>
    <p:sldId id="398" r:id="rId9"/>
    <p:sldId id="401" r:id="rId10"/>
    <p:sldId id="385" r:id="rId11"/>
    <p:sldId id="384" r:id="rId12"/>
    <p:sldId id="386" r:id="rId13"/>
    <p:sldId id="402" r:id="rId14"/>
    <p:sldId id="383" r:id="rId15"/>
    <p:sldId id="403" r:id="rId16"/>
    <p:sldId id="378" r:id="rId17"/>
    <p:sldId id="387" r:id="rId18"/>
    <p:sldId id="405" r:id="rId19"/>
    <p:sldId id="388" r:id="rId20"/>
    <p:sldId id="406" r:id="rId21"/>
    <p:sldId id="407" r:id="rId22"/>
    <p:sldId id="408" r:id="rId23"/>
    <p:sldId id="391" r:id="rId24"/>
    <p:sldId id="394" r:id="rId25"/>
    <p:sldId id="3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0372FE-371D-044A-ADF9-04B86F018D32}">
          <p14:sldIdLst>
            <p14:sldId id="256"/>
          </p14:sldIdLst>
        </p14:section>
        <p14:section name="Intro to paper discussion" id="{19898558-499F-D44F-9023-05AC6AE3A8BD}">
          <p14:sldIdLst>
            <p14:sldId id="400"/>
            <p14:sldId id="399"/>
            <p14:sldId id="380"/>
            <p14:sldId id="397"/>
            <p14:sldId id="396"/>
            <p14:sldId id="379"/>
            <p14:sldId id="398"/>
            <p14:sldId id="401"/>
            <p14:sldId id="385"/>
            <p14:sldId id="384"/>
            <p14:sldId id="386"/>
            <p14:sldId id="402"/>
            <p14:sldId id="383"/>
            <p14:sldId id="403"/>
            <p14:sldId id="378"/>
            <p14:sldId id="387"/>
            <p14:sldId id="405"/>
            <p14:sldId id="388"/>
            <p14:sldId id="406"/>
            <p14:sldId id="407"/>
            <p14:sldId id="408"/>
            <p14:sldId id="391"/>
            <p14:sldId id="394"/>
            <p14:sldId id="3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 Fetrow" initials="AF" lastIdx="3" clrIdx="0">
    <p:extLst>
      <p:ext uri="{19B8F6BF-5375-455C-9EA6-DF929625EA0E}">
        <p15:presenceInfo xmlns:p15="http://schemas.microsoft.com/office/powerpoint/2012/main" userId="S::anfe6673@colorado.edu::a0aa7aea-bbc6-412a-8d82-5daeab712b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8C4"/>
    <a:srgbClr val="5198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6"/>
    <p:restoredTop sz="83383"/>
  </p:normalViewPr>
  <p:slideViewPr>
    <p:cSldViewPr snapToGrid="0" snapToObjects="1">
      <p:cViewPr>
        <p:scale>
          <a:sx n="90" d="100"/>
          <a:sy n="90" d="100"/>
        </p:scale>
        <p:origin x="14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A9649-7CE9-884F-80EE-33E4C3759CDA}"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A8F00-4D80-0E44-88CC-C350814E5671}" type="slidenum">
              <a:rPr lang="en-US" smtClean="0"/>
              <a:t>‹#›</a:t>
            </a:fld>
            <a:endParaRPr lang="en-US"/>
          </a:p>
        </p:txBody>
      </p:sp>
    </p:spTree>
    <p:extLst>
      <p:ext uri="{BB962C8B-B14F-4D97-AF65-F5344CB8AC3E}">
        <p14:creationId xmlns:p14="http://schemas.microsoft.com/office/powerpoint/2010/main" val="117532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 focusing on the carbonate species in natural waters and tracking oxygen (could be doing carbon, but not right now)</a:t>
            </a:r>
          </a:p>
          <a:p>
            <a:endParaRPr lang="en-US" dirty="0"/>
          </a:p>
          <a:p>
            <a:r>
              <a:rPr lang="en-US" dirty="0"/>
              <a:t>This is showing a closed system example</a:t>
            </a:r>
          </a:p>
        </p:txBody>
      </p:sp>
      <p:sp>
        <p:nvSpPr>
          <p:cNvPr id="4" name="Slide Number Placeholder 3"/>
          <p:cNvSpPr>
            <a:spLocks noGrp="1"/>
          </p:cNvSpPr>
          <p:nvPr>
            <p:ph type="sldNum" sz="quarter" idx="5"/>
          </p:nvPr>
        </p:nvSpPr>
        <p:spPr/>
        <p:txBody>
          <a:bodyPr/>
          <a:lstStyle/>
          <a:p>
            <a:fld id="{CC9A8F00-4D80-0E44-88CC-C350814E5671}" type="slidenum">
              <a:rPr lang="en-US" smtClean="0"/>
              <a:t>2</a:t>
            </a:fld>
            <a:endParaRPr lang="en-US"/>
          </a:p>
        </p:txBody>
      </p:sp>
    </p:spTree>
    <p:extLst>
      <p:ext uri="{BB962C8B-B14F-4D97-AF65-F5344CB8AC3E}">
        <p14:creationId xmlns:p14="http://schemas.microsoft.com/office/powerpoint/2010/main" val="371439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Several recent studies suggest that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oMath>
                </a14:m>
                <a:r>
                  <a:rPr lang="en-US" dirty="0"/>
                  <a:t> is the dominant contributor to carbonate nucleation.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other recent models demand participation by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oMath>
                </a14:m>
                <a:r>
                  <a:rPr lang="en-US" dirty="0"/>
                  <a:t> to explain observed mineral growth rates in low pH </a:t>
                </a:r>
                <a:r>
                  <a:rPr lang="en-US" dirty="0" err="1"/>
                  <a:t>soln’s</a:t>
                </a:r>
                <a:endParaRPr lang="en-US" dirty="0"/>
              </a:p>
              <a:p>
                <a:r>
                  <a:rPr lang="en-US" dirty="0"/>
                  <a:t>- Why at low pH studies? </a:t>
                </a:r>
                <a:r>
                  <a:rPr lang="en-US" dirty="0" err="1"/>
                  <a:t>Bc</a:t>
                </a:r>
                <a:r>
                  <a:rPr lang="en-US" dirty="0"/>
                  <a:t> bicarbonate is dominant species between pH 6.3 and 10.3 </a:t>
                </a:r>
              </a:p>
              <a:p>
                <a:endParaRPr lang="en-US" dirty="0"/>
              </a:p>
            </p:txBody>
          </p:sp>
        </mc:Choice>
        <mc:Fallback>
          <p:sp>
            <p:nvSpPr>
              <p:cNvPr id="3" name="Notes Placeholder 2"/>
              <p:cNvSpPr>
                <a:spLocks noGrp="1"/>
              </p:cNvSpPr>
              <p:nvPr>
                <p:ph type="body" idx="1"/>
              </p:nvPr>
            </p:nvSpPr>
            <p:spPr/>
            <p:txBody>
              <a:bodyPr/>
              <a:lstStyle/>
              <a:p>
                <a:r>
                  <a:rPr lang="en-US" dirty="0"/>
                  <a:t>Several recent studies suggest that </a:t>
                </a:r>
                <a:r>
                  <a:rPr lang="en-US" i="0">
                    <a:latin typeface="Cambria Math" panose="02040503050406030204" pitchFamily="18" charset="0"/>
                    <a:ea typeface="Cambria Math" panose="02040503050406030204" pitchFamily="18" charset="0"/>
                  </a:rPr>
                  <a:t>〖𝐶𝑂〗_(3 (𝑎𝑞))^(2−)</a:t>
                </a:r>
                <a:r>
                  <a:rPr lang="en-US" dirty="0"/>
                  <a:t> is the dominant contributor to carbonate nucleation.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other recent models demand participation by </a:t>
                </a:r>
                <a:r>
                  <a:rPr lang="en-US" i="0">
                    <a:latin typeface="Cambria Math" panose="02040503050406030204" pitchFamily="18" charset="0"/>
                    <a:ea typeface="Cambria Math" panose="02040503050406030204" pitchFamily="18" charset="0"/>
                  </a:rPr>
                  <a:t>〖𝐻𝐶𝑂〗_(3 (𝑎𝑞))^−</a:t>
                </a:r>
                <a:r>
                  <a:rPr lang="en-US" dirty="0"/>
                  <a:t> to explain observed mineral growth rates in low pH </a:t>
                </a:r>
                <a:r>
                  <a:rPr lang="en-US" dirty="0" err="1"/>
                  <a:t>soln’s</a:t>
                </a:r>
                <a:endParaRPr lang="en-US" dirty="0"/>
              </a:p>
              <a:p>
                <a:r>
                  <a:rPr lang="en-US" dirty="0"/>
                  <a:t>- Why at low pH studies? </a:t>
                </a:r>
                <a:r>
                  <a:rPr lang="en-US" dirty="0" err="1"/>
                  <a:t>Bc</a:t>
                </a:r>
                <a:r>
                  <a:rPr lang="en-US" dirty="0"/>
                  <a:t> bicarbonate is dominant species between pH 6.3 and 10.3 </a:t>
                </a:r>
              </a:p>
              <a:p>
                <a:endParaRPr lang="en-US" dirty="0"/>
              </a:p>
            </p:txBody>
          </p:sp>
        </mc:Fallback>
      </mc:AlternateContent>
      <p:sp>
        <p:nvSpPr>
          <p:cNvPr id="4" name="Slide Number Placeholder 3"/>
          <p:cNvSpPr>
            <a:spLocks noGrp="1"/>
          </p:cNvSpPr>
          <p:nvPr>
            <p:ph type="sldNum" sz="quarter" idx="5"/>
          </p:nvPr>
        </p:nvSpPr>
        <p:spPr/>
        <p:txBody>
          <a:bodyPr/>
          <a:lstStyle/>
          <a:p>
            <a:fld id="{CC9A8F00-4D80-0E44-88CC-C350814E5671}" type="slidenum">
              <a:rPr lang="en-US" smtClean="0"/>
              <a:t>14</a:t>
            </a:fld>
            <a:endParaRPr lang="en-US"/>
          </a:p>
        </p:txBody>
      </p:sp>
    </p:spTree>
    <p:extLst>
      <p:ext uri="{BB962C8B-B14F-4D97-AF65-F5344CB8AC3E}">
        <p14:creationId xmlns:p14="http://schemas.microsoft.com/office/powerpoint/2010/main" val="96949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If saturation state increases, isotopic equilibrium between calcite and carbonate ion will decrease!</a:t>
            </a:r>
          </a:p>
          <a:p>
            <a:pPr lvl="1"/>
            <a:r>
              <a:rPr lang="en-US" sz="1200" kern="1200" dirty="0">
                <a:solidFill>
                  <a:schemeClr val="tx1"/>
                </a:solidFill>
                <a:effectLst/>
                <a:latin typeface="+mn-lt"/>
                <a:ea typeface="+mn-ea"/>
                <a:cs typeface="+mn-cs"/>
              </a:rPr>
              <a:t>So for super saturated solutions (like ponds?), equilibrium will be very unlikely to occur</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17</a:t>
            </a:fld>
            <a:endParaRPr lang="en-US"/>
          </a:p>
        </p:txBody>
      </p:sp>
    </p:spTree>
    <p:extLst>
      <p:ext uri="{BB962C8B-B14F-4D97-AF65-F5344CB8AC3E}">
        <p14:creationId xmlns:p14="http://schemas.microsoft.com/office/powerpoint/2010/main" val="45570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If saturation state increases, isotopic equilibrium between calcite and carbonate ion will decrease!</a:t>
            </a:r>
          </a:p>
          <a:p>
            <a:pPr lvl="1"/>
            <a:r>
              <a:rPr lang="en-US" sz="1200" kern="1200" dirty="0">
                <a:solidFill>
                  <a:schemeClr val="tx1"/>
                </a:solidFill>
                <a:effectLst/>
                <a:latin typeface="+mn-lt"/>
                <a:ea typeface="+mn-ea"/>
                <a:cs typeface="+mn-cs"/>
              </a:rPr>
              <a:t>So for super saturated solutions (like ponds?), equilibrium will be very unlikely to occur</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18</a:t>
            </a:fld>
            <a:endParaRPr lang="en-US"/>
          </a:p>
        </p:txBody>
      </p:sp>
    </p:spTree>
    <p:extLst>
      <p:ext uri="{BB962C8B-B14F-4D97-AF65-F5344CB8AC3E}">
        <p14:creationId xmlns:p14="http://schemas.microsoft.com/office/powerpoint/2010/main" val="207438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should we be looking for naturally occurring systems that are at near equilibrium?</a:t>
            </a:r>
          </a:p>
        </p:txBody>
      </p:sp>
      <p:sp>
        <p:nvSpPr>
          <p:cNvPr id="4" name="Slide Number Placeholder 3"/>
          <p:cNvSpPr>
            <a:spLocks noGrp="1"/>
          </p:cNvSpPr>
          <p:nvPr>
            <p:ph type="sldNum" sz="quarter" idx="5"/>
          </p:nvPr>
        </p:nvSpPr>
        <p:spPr/>
        <p:txBody>
          <a:bodyPr/>
          <a:lstStyle/>
          <a:p>
            <a:fld id="{CC9A8F00-4D80-0E44-88CC-C350814E5671}" type="slidenum">
              <a:rPr lang="en-US" smtClean="0"/>
              <a:t>19</a:t>
            </a:fld>
            <a:endParaRPr lang="en-US"/>
          </a:p>
        </p:txBody>
      </p:sp>
    </p:spTree>
    <p:extLst>
      <p:ext uri="{BB962C8B-B14F-4D97-AF65-F5344CB8AC3E}">
        <p14:creationId xmlns:p14="http://schemas.microsoft.com/office/powerpoint/2010/main" val="54382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20</a:t>
            </a:fld>
            <a:endParaRPr lang="en-US"/>
          </a:p>
        </p:txBody>
      </p:sp>
    </p:spTree>
    <p:extLst>
      <p:ext uri="{BB962C8B-B14F-4D97-AF65-F5344CB8AC3E}">
        <p14:creationId xmlns:p14="http://schemas.microsoft.com/office/powerpoint/2010/main" val="302105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21</a:t>
            </a:fld>
            <a:endParaRPr lang="en-US"/>
          </a:p>
        </p:txBody>
      </p:sp>
    </p:spTree>
    <p:extLst>
      <p:ext uri="{BB962C8B-B14F-4D97-AF65-F5344CB8AC3E}">
        <p14:creationId xmlns:p14="http://schemas.microsoft.com/office/powerpoint/2010/main" val="26064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Forams</a:t>
            </a:r>
            <a:r>
              <a:rPr lang="en-US" dirty="0"/>
              <a:t>: model suggests that the IDC of calcifying fluid is at iso </a:t>
            </a:r>
            <a:r>
              <a:rPr lang="en-US" dirty="0" err="1"/>
              <a:t>equilib</a:t>
            </a:r>
            <a:r>
              <a:rPr lang="en-US" dirty="0"/>
              <a:t> at pH ~ 8.8 prior to calcite </a:t>
            </a:r>
            <a:r>
              <a:rPr lang="en-US" dirty="0" err="1"/>
              <a:t>precip</a:t>
            </a:r>
            <a:endParaRPr lang="en-US" dirty="0"/>
          </a:p>
          <a:p>
            <a:endParaRPr lang="en-US" dirty="0"/>
          </a:p>
          <a:p>
            <a:r>
              <a:rPr lang="en-US" dirty="0"/>
              <a:t>Corals: </a:t>
            </a:r>
            <a:r>
              <a:rPr lang="en-US" dirty="0" err="1"/>
              <a:t>precip</a:t>
            </a:r>
            <a:r>
              <a:rPr lang="en-US" dirty="0"/>
              <a:t> of internal DIC derived from hydrated CO2 and minimal subsequent DIC-H2O iso equilibrium… </a:t>
            </a:r>
          </a:p>
          <a:p>
            <a:endParaRPr lang="en-US" dirty="0"/>
          </a:p>
          <a:p>
            <a:endParaRPr lang="en-US" dirty="0"/>
          </a:p>
          <a:p>
            <a:r>
              <a:rPr lang="en-US" dirty="0"/>
              <a:t>What do the authors say about the </a:t>
            </a:r>
            <a:r>
              <a:rPr lang="en-US" dirty="0" err="1"/>
              <a:t>foram</a:t>
            </a:r>
            <a:r>
              <a:rPr lang="en-US" dirty="0"/>
              <a:t> d18O thermometer?</a:t>
            </a:r>
          </a:p>
          <a:p>
            <a:r>
              <a:rPr lang="en-US" dirty="0"/>
              <a:t>﻿- d18O-thermometer should work well with foraminiferal </a:t>
            </a:r>
            <a:r>
              <a:rPr lang="en-US" dirty="0" err="1"/>
              <a:t>cal</a:t>
            </a:r>
            <a:r>
              <a:rPr lang="en-US" dirty="0"/>
              <a:t>-cite as long as the carbonate chemistry of the CF remained</a:t>
            </a:r>
          </a:p>
          <a:p>
            <a:r>
              <a:rPr lang="en-US" dirty="0"/>
              <a:t>similar between specimens from the same species.</a:t>
            </a:r>
          </a:p>
          <a:p>
            <a:endParaRPr lang="en-US" dirty="0"/>
          </a:p>
          <a:p>
            <a:r>
              <a:rPr lang="en-US" dirty="0"/>
              <a:t>Overall: ﻿</a:t>
            </a:r>
          </a:p>
          <a:p>
            <a:r>
              <a:rPr lang="en-US" dirty="0"/>
              <a:t>model results suggest that inorganic processes are sufficient to explain oxygen isotope ‘‘vital effects’’</a:t>
            </a:r>
          </a:p>
          <a:p>
            <a:r>
              <a:rPr lang="en-US" dirty="0"/>
              <a:t>in foraminifers while the catalytic effect of carbonic anhydrase on CO2 hydration is a likely explanation for vital</a:t>
            </a:r>
          </a:p>
          <a:p>
            <a:r>
              <a:rPr lang="en-US" dirty="0"/>
              <a:t>effects in coral d18O.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22</a:t>
            </a:fld>
            <a:endParaRPr lang="en-US"/>
          </a:p>
        </p:txBody>
      </p:sp>
    </p:spTree>
    <p:extLst>
      <p:ext uri="{BB962C8B-B14F-4D97-AF65-F5344CB8AC3E}">
        <p14:creationId xmlns:p14="http://schemas.microsoft.com/office/powerpoint/2010/main" val="3983796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Measured alpha (c=w) where calcite precipitated from an isotopically equilibrated pool show temperature-independent variations of more than 1.0‰</a:t>
            </a:r>
            <a:r>
              <a:rPr lang="en-US" dirty="0">
                <a:effectLst/>
              </a:rPr>
              <a:t> </a:t>
            </a:r>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23</a:t>
            </a:fld>
            <a:endParaRPr lang="en-US"/>
          </a:p>
        </p:txBody>
      </p:sp>
    </p:spTree>
    <p:extLst>
      <p:ext uri="{BB962C8B-B14F-4D97-AF65-F5344CB8AC3E}">
        <p14:creationId xmlns:p14="http://schemas.microsoft.com/office/powerpoint/2010/main" val="10888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25</a:t>
            </a:fld>
            <a:endParaRPr lang="en-US"/>
          </a:p>
        </p:txBody>
      </p:sp>
    </p:spTree>
    <p:extLst>
      <p:ext uri="{BB962C8B-B14F-4D97-AF65-F5344CB8AC3E}">
        <p14:creationId xmlns:p14="http://schemas.microsoft.com/office/powerpoint/2010/main" val="360276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Cascade of speciation after CO2 gas dissolves into water</a:t>
            </a:r>
          </a:p>
          <a:p>
            <a:endParaRPr lang="en-US" dirty="0"/>
          </a:p>
          <a:p>
            <a:r>
              <a:rPr lang="en-US" dirty="0"/>
              <a:t>Sum of all of these species at any given time is DIC</a:t>
            </a:r>
          </a:p>
        </p:txBody>
      </p:sp>
      <p:sp>
        <p:nvSpPr>
          <p:cNvPr id="4" name="Slide Number Placeholder 3"/>
          <p:cNvSpPr>
            <a:spLocks noGrp="1"/>
          </p:cNvSpPr>
          <p:nvPr>
            <p:ph type="sldNum" sz="quarter" idx="5"/>
          </p:nvPr>
        </p:nvSpPr>
        <p:spPr/>
        <p:txBody>
          <a:bodyPr/>
          <a:lstStyle/>
          <a:p>
            <a:fld id="{CC9A8F00-4D80-0E44-88CC-C350814E5671}" type="slidenum">
              <a:rPr lang="en-US" smtClean="0"/>
              <a:t>3</a:t>
            </a:fld>
            <a:endParaRPr lang="en-US"/>
          </a:p>
        </p:txBody>
      </p:sp>
    </p:spTree>
    <p:extLst>
      <p:ext uri="{BB962C8B-B14F-4D97-AF65-F5344CB8AC3E}">
        <p14:creationId xmlns:p14="http://schemas.microsoft.com/office/powerpoint/2010/main" val="335412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personally interested in better constraining oxygen isotope fractionation </a:t>
            </a:r>
            <a:r>
              <a:rPr lang="en-US" dirty="0" err="1"/>
              <a:t>bc</a:t>
            </a:r>
            <a:r>
              <a:rPr lang="en-US" dirty="0"/>
              <a:t> my research focuses on carbonate formation in shallow pond environments, such as the ones found in Las Tablas de Daimiel NP in Spain or in the Cretaceous formation I’m working on in Nevada.</a:t>
            </a:r>
          </a:p>
          <a:p>
            <a:endParaRPr lang="en-US" dirty="0"/>
          </a:p>
          <a:p>
            <a:r>
              <a:rPr lang="en-US" dirty="0"/>
              <a:t>These pictures show that throughout a single year, these environments can flood and then almost to completely dry down. We know that this environment is actively precipitating carbonate, so we are focused on constraining when during the year carbonate is forming. </a:t>
            </a:r>
            <a:r>
              <a:rPr lang="en-US" dirty="0" err="1"/>
              <a:t>Bc</a:t>
            </a:r>
            <a:r>
              <a:rPr lang="en-US" dirty="0"/>
              <a:t> this will have major implications for interpreting geochemical records from the past. </a:t>
            </a:r>
          </a:p>
        </p:txBody>
      </p:sp>
      <p:sp>
        <p:nvSpPr>
          <p:cNvPr id="4" name="Slide Number Placeholder 3"/>
          <p:cNvSpPr>
            <a:spLocks noGrp="1"/>
          </p:cNvSpPr>
          <p:nvPr>
            <p:ph type="sldNum" sz="quarter" idx="5"/>
          </p:nvPr>
        </p:nvSpPr>
        <p:spPr/>
        <p:txBody>
          <a:bodyPr/>
          <a:lstStyle/>
          <a:p>
            <a:fld id="{CC9A8F00-4D80-0E44-88CC-C350814E5671}" type="slidenum">
              <a:rPr lang="en-US" smtClean="0"/>
              <a:t>4</a:t>
            </a:fld>
            <a:endParaRPr lang="en-US"/>
          </a:p>
        </p:txBody>
      </p:sp>
    </p:spTree>
    <p:extLst>
      <p:ext uri="{BB962C8B-B14F-4D97-AF65-F5344CB8AC3E}">
        <p14:creationId xmlns:p14="http://schemas.microsoft.com/office/powerpoint/2010/main" val="299958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sensitivity of fractionation of d18O to temperature has been know for a long time and explored at great length. </a:t>
            </a:r>
          </a:p>
          <a:p>
            <a:endParaRPr lang="en-US" dirty="0"/>
          </a:p>
          <a:p>
            <a:r>
              <a:rPr lang="en-US" dirty="0"/>
              <a:t>Urey, published a key paper in 1947, exploring the thermodynamic properties of isotopic substances, explaining how and why isotopes are fractionated … making it possible to determine the temperatures at which geological formations were laid down. </a:t>
            </a:r>
          </a:p>
          <a:p>
            <a:endParaRPr lang="en-US" dirty="0"/>
          </a:p>
          <a:p>
            <a:r>
              <a:rPr lang="en-US" dirty="0"/>
              <a:t>Then McCrea came along and conducted experiments to test the theoretical calculation of oxygen fractionation between dissolved carbonate and water and between calcite and water </a:t>
            </a:r>
          </a:p>
          <a:p>
            <a:endParaRPr lang="en-US" dirty="0"/>
          </a:p>
          <a:p>
            <a:r>
              <a:rPr lang="en-US" dirty="0"/>
              <a:t>At the same time Epstein and others were also revising that temperature scale for naturally occurring samples --- Cretaceous Pee Dee </a:t>
            </a:r>
            <a:r>
              <a:rPr lang="en-US" dirty="0" err="1"/>
              <a:t>Beleminite</a:t>
            </a:r>
            <a:r>
              <a:rPr lang="en-US" dirty="0"/>
              <a:t> </a:t>
            </a:r>
          </a:p>
        </p:txBody>
      </p:sp>
      <p:sp>
        <p:nvSpPr>
          <p:cNvPr id="4" name="Slide Number Placeholder 3"/>
          <p:cNvSpPr>
            <a:spLocks noGrp="1"/>
          </p:cNvSpPr>
          <p:nvPr>
            <p:ph type="sldNum" sz="quarter" idx="5"/>
          </p:nvPr>
        </p:nvSpPr>
        <p:spPr/>
        <p:txBody>
          <a:bodyPr/>
          <a:lstStyle/>
          <a:p>
            <a:fld id="{CC9A8F00-4D80-0E44-88CC-C350814E5671}" type="slidenum">
              <a:rPr lang="en-US" smtClean="0"/>
              <a:t>5</a:t>
            </a:fld>
            <a:endParaRPr lang="en-US"/>
          </a:p>
        </p:txBody>
      </p:sp>
    </p:spTree>
    <p:extLst>
      <p:ext uri="{BB962C8B-B14F-4D97-AF65-F5344CB8AC3E}">
        <p14:creationId xmlns:p14="http://schemas.microsoft.com/office/powerpoint/2010/main" val="302669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Kim and </a:t>
            </a:r>
            <a:r>
              <a:rPr lang="en-US" dirty="0" err="1"/>
              <a:t>ONeil</a:t>
            </a:r>
            <a:endParaRPr lang="en-US" dirty="0"/>
          </a:p>
          <a:p>
            <a:endParaRPr lang="en-US" dirty="0"/>
          </a:p>
          <a:p>
            <a:r>
              <a:rPr lang="en-US" dirty="0"/>
              <a:t>But we know through various experiments and geologic observation that the fractionation factor does in fact vary from this proposed relationship, and the key explanation for that is disequilibrium. This has led to extensive and ongoing research trying to experimentally investigate and model disequilibria and kinetic isotope effects on carbonate precipitation </a:t>
            </a:r>
          </a:p>
        </p:txBody>
      </p:sp>
      <p:sp>
        <p:nvSpPr>
          <p:cNvPr id="4" name="Slide Number Placeholder 3"/>
          <p:cNvSpPr>
            <a:spLocks noGrp="1"/>
          </p:cNvSpPr>
          <p:nvPr>
            <p:ph type="sldNum" sz="quarter" idx="5"/>
          </p:nvPr>
        </p:nvSpPr>
        <p:spPr/>
        <p:txBody>
          <a:bodyPr/>
          <a:lstStyle/>
          <a:p>
            <a:fld id="{CC9A8F00-4D80-0E44-88CC-C350814E5671}" type="slidenum">
              <a:rPr lang="en-US" smtClean="0"/>
              <a:t>6</a:t>
            </a:fld>
            <a:endParaRPr lang="en-US"/>
          </a:p>
        </p:txBody>
      </p:sp>
    </p:spTree>
    <p:extLst>
      <p:ext uri="{BB962C8B-B14F-4D97-AF65-F5344CB8AC3E}">
        <p14:creationId xmlns:p14="http://schemas.microsoft.com/office/powerpoint/2010/main" val="427449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Kinetic isotope effects within Carbonate precipitation </a:t>
            </a:r>
          </a:p>
          <a:p>
            <a:endParaRPr lang="en-US" dirty="0"/>
          </a:p>
        </p:txBody>
      </p:sp>
      <p:sp>
        <p:nvSpPr>
          <p:cNvPr id="4" name="Slide Number Placeholder 3"/>
          <p:cNvSpPr>
            <a:spLocks noGrp="1"/>
          </p:cNvSpPr>
          <p:nvPr>
            <p:ph type="sldNum" sz="quarter" idx="5"/>
          </p:nvPr>
        </p:nvSpPr>
        <p:spPr/>
        <p:txBody>
          <a:bodyPr/>
          <a:lstStyle/>
          <a:p>
            <a:fld id="{CC9A8F00-4D80-0E44-88CC-C350814E5671}" type="slidenum">
              <a:rPr lang="en-US" smtClean="0"/>
              <a:t>8</a:t>
            </a:fld>
            <a:endParaRPr lang="en-US"/>
          </a:p>
        </p:txBody>
      </p:sp>
    </p:spTree>
    <p:extLst>
      <p:ext uri="{BB962C8B-B14F-4D97-AF65-F5344CB8AC3E}">
        <p14:creationId xmlns:p14="http://schemas.microsoft.com/office/powerpoint/2010/main" val="192188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342900" indent="-342900">
                  <a:buFont typeface="+mj-lt"/>
                  <a:buAutoNum type="arabicParenR"/>
                </a:pPr>
                <a:r>
                  <a:rPr lang="en-US" sz="1200" dirty="0"/>
                  <a:t>model of oxygen isotope fractionation in the CaCO3-DIC-H2O system that incorporates</a:t>
                </a:r>
              </a:p>
              <a:p>
                <a:r>
                  <a:rPr lang="en-US" sz="1200" dirty="0"/>
                  <a:t>the new information on KIE between CaCO3 and DIC</a:t>
                </a:r>
              </a:p>
              <a:p>
                <a:endParaRPr lang="en-US" sz="1200" dirty="0"/>
              </a:p>
              <a:p>
                <a:pPr marL="342900" indent="-342900">
                  <a:buAutoNum type="arabicParenR" startAt="2"/>
                </a:pPr>
                <a:r>
                  <a:rPr lang="en-US" sz="1200" dirty="0"/>
                  <a:t>model for kinetic and equilibrium oxygen isotope fractionation between calcite and water - </a:t>
                </a:r>
                <a14:m>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rPr>
                          <m:t>𝑐</m:t>
                        </m:r>
                        <m:r>
                          <a:rPr lang="en-US" sz="1200" b="0" i="1" smtClean="0">
                            <a:latin typeface="Cambria Math" panose="02040503050406030204" pitchFamily="18" charset="0"/>
                          </a:rPr>
                          <m:t>/</m:t>
                        </m:r>
                        <m:r>
                          <a:rPr lang="en-US" sz="1200" b="0" i="1" smtClean="0">
                            <a:latin typeface="Cambria Math" panose="02040503050406030204" pitchFamily="18" charset="0"/>
                          </a:rPr>
                          <m:t>𝑤</m:t>
                        </m:r>
                      </m:sub>
                    </m:sSub>
                  </m:oMath>
                </a14:m>
                <a:r>
                  <a:rPr lang="en-US" sz="1200" dirty="0"/>
                  <a:t> - that accounts for fractionation between…</a:t>
                </a:r>
              </a:p>
              <a:p>
                <a:r>
                  <a:rPr lang="en-US" sz="1200" dirty="0"/>
                  <a:t>	-- Calcite and carbonate ion pool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rPr>
                          <m:t>𝑐</m:t>
                        </m:r>
                        <m:r>
                          <a:rPr lang="en-US" sz="1200" i="1">
                            <a:latin typeface="Cambria Math" panose="02040503050406030204" pitchFamily="18" charset="0"/>
                          </a:rPr>
                          <m:t>/</m:t>
                        </m:r>
                        <m:r>
                          <a:rPr lang="en-US" sz="1200" b="0" i="1" smtClean="0">
                            <a:latin typeface="Cambria Math" panose="02040503050406030204" pitchFamily="18" charset="0"/>
                          </a:rPr>
                          <m:t>𝐶𝑂</m:t>
                        </m:r>
                        <m:r>
                          <a:rPr lang="en-US" sz="1200" b="0" i="1" smtClean="0">
                            <a:latin typeface="Cambria Math" panose="02040503050406030204" pitchFamily="18" charset="0"/>
                          </a:rPr>
                          <m:t>3</m:t>
                        </m:r>
                      </m:sub>
                    </m:sSub>
                  </m:oMath>
                </a14:m>
                <a:r>
                  <a:rPr lang="en-US" sz="1200" dirty="0"/>
                  <a:t> </a:t>
                </a:r>
              </a:p>
              <a:p>
                <a:r>
                  <a:rPr lang="en-US" sz="1200" dirty="0"/>
                  <a:t>	-- Carbonate ion and water -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rPr>
                          <m:t>𝐶𝑂</m:t>
                        </m:r>
                        <m:r>
                          <a:rPr lang="en-US" sz="1200" i="1">
                            <a:latin typeface="Cambria Math" panose="02040503050406030204" pitchFamily="18" charset="0"/>
                          </a:rPr>
                          <m:t>3/</m:t>
                        </m:r>
                        <m:r>
                          <a:rPr lang="en-US" sz="1200" b="0" i="1" smtClean="0">
                            <a:latin typeface="Cambria Math" panose="02040503050406030204" pitchFamily="18" charset="0"/>
                          </a:rPr>
                          <m:t>𝑤</m:t>
                        </m:r>
                      </m:sub>
                    </m:sSub>
                    <m:r>
                      <a:rPr lang="en-US" sz="1200" i="1">
                        <a:latin typeface="Cambria Math" panose="02040503050406030204" pitchFamily="18" charset="0"/>
                      </a:rPr>
                      <m:t> </m:t>
                    </m:r>
                  </m:oMath>
                </a14:m>
                <a:endParaRPr lang="en-US" sz="1200" dirty="0"/>
              </a:p>
              <a:p>
                <a:r>
                  <a:rPr lang="en-US" sz="1200" dirty="0"/>
                  <a:t>		-- function of Temp, pH, salinity, saturation state (</a:t>
                </a:r>
                <a:r>
                  <a:rPr lang="el-GR" sz="1200" dirty="0"/>
                  <a:t>Ω), </a:t>
                </a:r>
                <a:endParaRPr lang="en-US" sz="1200" dirty="0"/>
              </a:p>
              <a:p>
                <a:r>
                  <a:rPr lang="en-US" sz="1200" dirty="0"/>
                  <a:t>			residence time of DIC in solution, and activity of carbonic anhydrase</a:t>
                </a:r>
              </a:p>
              <a:p>
                <a:endParaRPr lang="en-US" dirty="0"/>
              </a:p>
            </p:txBody>
          </p:sp>
        </mc:Choice>
        <mc:Fallback>
          <p:sp>
            <p:nvSpPr>
              <p:cNvPr id="3" name="Notes Placeholder 2"/>
              <p:cNvSpPr>
                <a:spLocks noGrp="1"/>
              </p:cNvSpPr>
              <p:nvPr>
                <p:ph type="body" idx="1"/>
              </p:nvPr>
            </p:nvSpPr>
            <p:spPr/>
            <p:txBody>
              <a:bodyPr/>
              <a:lstStyle/>
              <a:p>
                <a:pPr marL="342900" indent="-342900">
                  <a:buFont typeface="+mj-lt"/>
                  <a:buAutoNum type="arabicParenR"/>
                </a:pPr>
                <a:r>
                  <a:rPr lang="en-US" sz="1200" dirty="0"/>
                  <a:t>model of oxygen isotope fractionation in the CaCO3-DIC-H2O system that incorporates</a:t>
                </a:r>
              </a:p>
              <a:p>
                <a:r>
                  <a:rPr lang="en-US" sz="1200" dirty="0"/>
                  <a:t>the new information on KIE between CaCO3 and DIC</a:t>
                </a:r>
              </a:p>
              <a:p>
                <a:endParaRPr lang="en-US" sz="1200" dirty="0"/>
              </a:p>
              <a:p>
                <a:pPr marL="342900" indent="-342900">
                  <a:buAutoNum type="arabicParenR" startAt="2"/>
                </a:pPr>
                <a:r>
                  <a:rPr lang="en-US" sz="1200" dirty="0"/>
                  <a:t>model for kinetic and equilibrium oxygen isotope fractionation between calcite and water - </a:t>
                </a:r>
                <a:r>
                  <a:rPr lang="en-US" sz="1200" i="0">
                    <a:latin typeface="Cambria Math" panose="02040503050406030204" pitchFamily="18" charset="0"/>
                    <a:ea typeface="Cambria Math" panose="02040503050406030204" pitchFamily="18" charset="0"/>
                  </a:rPr>
                  <a:t>𝛼_(</a:t>
                </a:r>
                <a:r>
                  <a:rPr lang="en-US" sz="1200" b="0" i="0">
                    <a:latin typeface="Cambria Math" panose="02040503050406030204" pitchFamily="18" charset="0"/>
                  </a:rPr>
                  <a:t>𝑐/𝑤)</a:t>
                </a:r>
                <a:r>
                  <a:rPr lang="en-US" sz="1200" dirty="0"/>
                  <a:t> - that accounts for fractionation between…</a:t>
                </a:r>
              </a:p>
              <a:p>
                <a:r>
                  <a:rPr lang="en-US" sz="1200" dirty="0"/>
                  <a:t>	-- Calcite and carbonate ion pool - </a:t>
                </a:r>
                <a:r>
                  <a:rPr lang="en-US" sz="1200" i="0">
                    <a:latin typeface="Cambria Math" panose="02040503050406030204" pitchFamily="18" charset="0"/>
                    <a:ea typeface="Cambria Math" panose="02040503050406030204" pitchFamily="18" charset="0"/>
                  </a:rPr>
                  <a:t>𝛼_(</a:t>
                </a:r>
                <a:r>
                  <a:rPr lang="en-US" sz="1200" i="0">
                    <a:latin typeface="Cambria Math" panose="02040503050406030204" pitchFamily="18" charset="0"/>
                  </a:rPr>
                  <a:t>𝑐/</a:t>
                </a:r>
                <a:r>
                  <a:rPr lang="en-US" sz="1200" b="0" i="0">
                    <a:latin typeface="Cambria Math" panose="02040503050406030204" pitchFamily="18" charset="0"/>
                  </a:rPr>
                  <a:t>𝐶𝑂3)</a:t>
                </a:r>
                <a:r>
                  <a:rPr lang="en-US" sz="1200" dirty="0"/>
                  <a:t> </a:t>
                </a:r>
              </a:p>
              <a:p>
                <a:r>
                  <a:rPr lang="en-US" sz="1200" dirty="0"/>
                  <a:t>	-- Carbonate ion and water - </a:t>
                </a:r>
                <a:r>
                  <a:rPr lang="en-US" sz="1200" i="0">
                    <a:latin typeface="Cambria Math" panose="02040503050406030204" pitchFamily="18" charset="0"/>
                    <a:ea typeface="Cambria Math" panose="02040503050406030204" pitchFamily="18" charset="0"/>
                  </a:rPr>
                  <a:t>𝛼_(</a:t>
                </a:r>
                <a:r>
                  <a:rPr lang="en-US" sz="1200" i="0">
                    <a:latin typeface="Cambria Math" panose="02040503050406030204" pitchFamily="18" charset="0"/>
                  </a:rPr>
                  <a:t>𝐶𝑂3/</a:t>
                </a:r>
                <a:r>
                  <a:rPr lang="en-US" sz="1200" b="0" i="0">
                    <a:latin typeface="Cambria Math" panose="02040503050406030204" pitchFamily="18" charset="0"/>
                  </a:rPr>
                  <a:t>𝑤) </a:t>
                </a:r>
                <a:r>
                  <a:rPr lang="en-US" sz="1200" i="0">
                    <a:latin typeface="Cambria Math" panose="02040503050406030204" pitchFamily="18" charset="0"/>
                  </a:rPr>
                  <a:t> </a:t>
                </a:r>
                <a:endParaRPr lang="en-US" sz="1200" dirty="0"/>
              </a:p>
              <a:p>
                <a:r>
                  <a:rPr lang="en-US" sz="1200" dirty="0"/>
                  <a:t>		-- function of Temp, pH, salinity, saturation state (</a:t>
                </a:r>
                <a:r>
                  <a:rPr lang="el-GR" sz="1200" dirty="0"/>
                  <a:t>Ω), </a:t>
                </a:r>
                <a:endParaRPr lang="en-US" sz="1200" dirty="0"/>
              </a:p>
              <a:p>
                <a:r>
                  <a:rPr lang="en-US" sz="1200" dirty="0"/>
                  <a:t>			residence time of DIC in solution, and activity of carbonic anhydrase</a:t>
                </a:r>
              </a:p>
              <a:p>
                <a:endParaRPr lang="en-US" dirty="0"/>
              </a:p>
            </p:txBody>
          </p:sp>
        </mc:Fallback>
      </mc:AlternateContent>
      <p:sp>
        <p:nvSpPr>
          <p:cNvPr id="4" name="Slide Number Placeholder 3"/>
          <p:cNvSpPr>
            <a:spLocks noGrp="1"/>
          </p:cNvSpPr>
          <p:nvPr>
            <p:ph type="sldNum" sz="quarter" idx="5"/>
          </p:nvPr>
        </p:nvSpPr>
        <p:spPr/>
        <p:txBody>
          <a:bodyPr/>
          <a:lstStyle/>
          <a:p>
            <a:fld id="{CC9A8F00-4D80-0E44-88CC-C350814E5671}" type="slidenum">
              <a:rPr lang="en-US" smtClean="0"/>
              <a:t>9</a:t>
            </a:fld>
            <a:endParaRPr lang="en-US"/>
          </a:p>
        </p:txBody>
      </p:sp>
    </p:spTree>
    <p:extLst>
      <p:ext uri="{BB962C8B-B14F-4D97-AF65-F5344CB8AC3E}">
        <p14:creationId xmlns:p14="http://schemas.microsoft.com/office/powerpoint/2010/main" val="85742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t>
            </a:r>
            <a:r>
              <a:rPr lang="en-US" sz="1600" dirty="0" err="1"/>
              <a:t>rc</a:t>
            </a:r>
            <a:r>
              <a:rPr lang="en-US" sz="1600" dirty="0"/>
              <a:t>’’: CaCO3 precipitation rate (mol/s);</a:t>
            </a:r>
          </a:p>
          <a:p>
            <a:r>
              <a:rPr lang="en-US" sz="1600" dirty="0"/>
              <a:t>‘‘V’’: volume of precipitating solution (L); </a:t>
            </a:r>
          </a:p>
          <a:p>
            <a:r>
              <a:rPr lang="en-US" sz="1600" dirty="0"/>
              <a:t>‘‘CA’’: carbonic anhydrase activity (s?1);</a:t>
            </a:r>
          </a:p>
          <a:p>
            <a:r>
              <a:rPr lang="en-US" sz="1600" dirty="0"/>
              <a:t> ‘‘[DIC]’’: DIC concentration (</a:t>
            </a:r>
            <a:r>
              <a:rPr lang="en-US" sz="1600" dirty="0" err="1"/>
              <a:t>lmol</a:t>
            </a:r>
            <a:r>
              <a:rPr lang="en-US" sz="1600" dirty="0"/>
              <a:t>/kg); </a:t>
            </a:r>
          </a:p>
          <a:p>
            <a:r>
              <a:rPr lang="en-US" sz="1600" dirty="0"/>
              <a:t>‘‘I’’: ionic strength; </a:t>
            </a:r>
          </a:p>
          <a:p>
            <a:r>
              <a:rPr lang="en-US" sz="1600" dirty="0"/>
              <a:t>‘‘[Ca2+]’’: Ca2+ concentration (</a:t>
            </a:r>
            <a:r>
              <a:rPr lang="en-US" sz="1600" dirty="0" err="1"/>
              <a:t>lmol</a:t>
            </a:r>
            <a:r>
              <a:rPr lang="en-US" sz="1600" dirty="0"/>
              <a:t>/kg); </a:t>
            </a:r>
          </a:p>
          <a:p>
            <a:r>
              <a:rPr lang="en-US" sz="1600" dirty="0"/>
              <a:t>‘‘h+4/ h+2’’: CO2 hydroxylation to hydration reaction rate ratio; </a:t>
            </a:r>
          </a:p>
          <a:p>
            <a:r>
              <a:rPr lang="en-US" sz="1600" dirty="0"/>
              <a:t>‘‘EDIC’’: isotopic equilibration level between DIC and water (0 to 1); </a:t>
            </a:r>
          </a:p>
          <a:p>
            <a:r>
              <a:rPr lang="en-US" sz="1600" dirty="0"/>
              <a:t>‘‘X’’: calcite or aragonite saturation state (&gt;1); </a:t>
            </a:r>
          </a:p>
          <a:p>
            <a:r>
              <a:rPr lang="en-US" sz="1600" dirty="0"/>
              <a:t>‘‘n2’’: partial reaction order with respect to the solution CO3 concentration; </a:t>
            </a:r>
          </a:p>
          <a:p>
            <a:r>
              <a:rPr lang="en-US" sz="1600" dirty="0"/>
              <a:t>18R: 18O/16O ratio; </a:t>
            </a:r>
          </a:p>
          <a:p>
            <a:r>
              <a:rPr lang="en-US" sz="1600" dirty="0"/>
              <a:t>alpha: oxygen isotope fractionation factor; </a:t>
            </a:r>
          </a:p>
          <a:p>
            <a:r>
              <a:rPr lang="en-US" sz="1600" dirty="0"/>
              <a:t>‘‘T’’: temperature (°C or K); </a:t>
            </a:r>
          </a:p>
          <a:p>
            <a:r>
              <a:rPr lang="en-US" sz="1600" dirty="0"/>
              <a:t>‘‘</a:t>
            </a:r>
            <a:r>
              <a:rPr lang="en-US" sz="1600" dirty="0" err="1"/>
              <a:t>Ec</a:t>
            </a:r>
            <a:r>
              <a:rPr lang="en-US" sz="1600" dirty="0"/>
              <a:t>’’: level of isotopic equilibration between CaCO3 and CO3 2? (0–1). </a:t>
            </a:r>
          </a:p>
        </p:txBody>
      </p:sp>
      <p:sp>
        <p:nvSpPr>
          <p:cNvPr id="4" name="Slide Number Placeholder 3"/>
          <p:cNvSpPr>
            <a:spLocks noGrp="1"/>
          </p:cNvSpPr>
          <p:nvPr>
            <p:ph type="sldNum" sz="quarter" idx="5"/>
          </p:nvPr>
        </p:nvSpPr>
        <p:spPr/>
        <p:txBody>
          <a:bodyPr/>
          <a:lstStyle/>
          <a:p>
            <a:fld id="{CC9A8F00-4D80-0E44-88CC-C350814E5671}" type="slidenum">
              <a:rPr lang="en-US" smtClean="0"/>
              <a:t>10</a:t>
            </a:fld>
            <a:endParaRPr lang="en-US"/>
          </a:p>
        </p:txBody>
      </p:sp>
    </p:spTree>
    <p:extLst>
      <p:ext uri="{BB962C8B-B14F-4D97-AF65-F5344CB8AC3E}">
        <p14:creationId xmlns:p14="http://schemas.microsoft.com/office/powerpoint/2010/main" val="1426988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lay our 3 key Questions that we need to answer if we want to improve how we interpret and model d18O data. Let’s walk through those and they they are important and then talk about the model a little bit</a:t>
            </a:r>
          </a:p>
          <a:p>
            <a:endParaRPr lang="en-US" dirty="0"/>
          </a:p>
          <a:p>
            <a:r>
              <a:rPr lang="en-US" b="1" dirty="0"/>
              <a:t>Why do we need to care ? </a:t>
            </a:r>
            <a:r>
              <a:rPr lang="en-US" dirty="0"/>
              <a:t>the proportion of the three DIC species contribution to calcite nucleation will determined from what ‘isotopic reservoir’ the calcite is pulling from. </a:t>
            </a:r>
            <a:r>
              <a:rPr lang="en-US" dirty="0" err="1"/>
              <a:t>Bc</a:t>
            </a:r>
            <a:r>
              <a:rPr lang="en-US" dirty="0"/>
              <a:t> each step in the deprotonation reactions will have a different isotopic fractionation</a:t>
            </a:r>
          </a:p>
        </p:txBody>
      </p:sp>
      <p:sp>
        <p:nvSpPr>
          <p:cNvPr id="4" name="Slide Number Placeholder 3"/>
          <p:cNvSpPr>
            <a:spLocks noGrp="1"/>
          </p:cNvSpPr>
          <p:nvPr>
            <p:ph type="sldNum" sz="quarter" idx="5"/>
          </p:nvPr>
        </p:nvSpPr>
        <p:spPr/>
        <p:txBody>
          <a:bodyPr/>
          <a:lstStyle/>
          <a:p>
            <a:fld id="{CC9A8F00-4D80-0E44-88CC-C350814E5671}" type="slidenum">
              <a:rPr lang="en-US" smtClean="0"/>
              <a:t>13</a:t>
            </a:fld>
            <a:endParaRPr lang="en-US"/>
          </a:p>
        </p:txBody>
      </p:sp>
    </p:spTree>
    <p:extLst>
      <p:ext uri="{BB962C8B-B14F-4D97-AF65-F5344CB8AC3E}">
        <p14:creationId xmlns:p14="http://schemas.microsoft.com/office/powerpoint/2010/main" val="84782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934458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188689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02746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142855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D6C78-4F77-524E-A33D-A137DD915889}"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4407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8294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2D6C78-4F77-524E-A33D-A137DD915889}"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64438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2D6C78-4F77-524E-A33D-A137DD915889}" type="datetimeFigureOut">
              <a:rPr lang="en-US" smtClean="0"/>
              <a:t>10/28/20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227310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D6C78-4F77-524E-A33D-A137DD915889}" type="datetimeFigureOut">
              <a:rPr lang="en-US" smtClean="0"/>
              <a:t>10/28/20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394871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49200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6C78-4F77-524E-A33D-A137DD915889}" type="datetimeFigureOut">
              <a:rPr lang="en-US" smtClean="0"/>
              <a:t>10/28/20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2C221-454A-7944-8CA1-2AEF8DC4E771}" type="slidenum">
              <a:rPr lang="en-US" smtClean="0"/>
              <a:t>‹#›</a:t>
            </a:fld>
            <a:endParaRPr lang="en-US"/>
          </a:p>
        </p:txBody>
      </p:sp>
    </p:spTree>
    <p:extLst>
      <p:ext uri="{BB962C8B-B14F-4D97-AF65-F5344CB8AC3E}">
        <p14:creationId xmlns:p14="http://schemas.microsoft.com/office/powerpoint/2010/main" val="60395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D6C78-4F77-524E-A33D-A137DD915889}" type="datetimeFigureOut">
              <a:rPr lang="en-US" smtClean="0"/>
              <a:t>10/28/20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2C221-454A-7944-8CA1-2AEF8DC4E771}" type="slidenum">
              <a:rPr lang="en-US" smtClean="0"/>
              <a:t>‹#›</a:t>
            </a:fld>
            <a:endParaRPr lang="en-US"/>
          </a:p>
        </p:txBody>
      </p:sp>
    </p:spTree>
    <p:extLst>
      <p:ext uri="{BB962C8B-B14F-4D97-AF65-F5344CB8AC3E}">
        <p14:creationId xmlns:p14="http://schemas.microsoft.com/office/powerpoint/2010/main" val="1590554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Origin of Halloween Colors | Blog">
            <a:extLst>
              <a:ext uri="{FF2B5EF4-FFF2-40B4-BE49-F238E27FC236}">
                <a16:creationId xmlns:a16="http://schemas.microsoft.com/office/drawing/2014/main" id="{5ABEB749-E3DE-9D44-8A0B-AE0156E50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911" y="1619250"/>
            <a:ext cx="8432175" cy="455425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4D2306E-1881-6442-837E-853C48E854B7}"/>
              </a:ext>
            </a:extLst>
          </p:cNvPr>
          <p:cNvSpPr>
            <a:spLocks noGrp="1"/>
          </p:cNvSpPr>
          <p:nvPr>
            <p:ph type="ctrTitle"/>
          </p:nvPr>
        </p:nvSpPr>
        <p:spPr>
          <a:xfrm>
            <a:off x="1417356" y="0"/>
            <a:ext cx="9144000" cy="3238500"/>
          </a:xfrm>
        </p:spPr>
        <p:txBody>
          <a:bodyPr>
            <a:normAutofit/>
          </a:bodyPr>
          <a:lstStyle/>
          <a:p>
            <a:r>
              <a:rPr lang="en-US" sz="4400" dirty="0">
                <a:solidFill>
                  <a:schemeClr val="accent2"/>
                </a:solidFill>
              </a:rPr>
              <a:t>Oxygen isotope fractionation in the CaCO3-DIC-H2O system</a:t>
            </a:r>
            <a:br>
              <a:rPr lang="en-US" sz="4400" dirty="0">
                <a:solidFill>
                  <a:schemeClr val="accent2"/>
                </a:solidFill>
              </a:rPr>
            </a:br>
            <a:br>
              <a:rPr lang="en-US" sz="4400" dirty="0"/>
            </a:br>
            <a:r>
              <a:rPr lang="en-US" sz="2800" dirty="0" err="1"/>
              <a:t>Devriendt</a:t>
            </a:r>
            <a:r>
              <a:rPr lang="en-US" sz="2800" dirty="0"/>
              <a:t> et al., 2017, GCA</a:t>
            </a:r>
            <a:br>
              <a:rPr lang="en-US" sz="4000" dirty="0">
                <a:solidFill>
                  <a:srgbClr val="002060"/>
                </a:solidFill>
              </a:rPr>
            </a:br>
            <a:endParaRPr lang="en-US" sz="4400" dirty="0">
              <a:solidFill>
                <a:srgbClr val="002060"/>
              </a:solidFill>
            </a:endParaRPr>
          </a:p>
        </p:txBody>
      </p:sp>
      <p:sp>
        <p:nvSpPr>
          <p:cNvPr id="5" name="Subtitle 4">
            <a:extLst>
              <a:ext uri="{FF2B5EF4-FFF2-40B4-BE49-F238E27FC236}">
                <a16:creationId xmlns:a16="http://schemas.microsoft.com/office/drawing/2014/main" id="{AA04A34F-C611-3C42-B047-9F804C184771}"/>
              </a:ext>
            </a:extLst>
          </p:cNvPr>
          <p:cNvSpPr>
            <a:spLocks noGrp="1"/>
          </p:cNvSpPr>
          <p:nvPr>
            <p:ph type="subTitle" idx="1"/>
          </p:nvPr>
        </p:nvSpPr>
        <p:spPr>
          <a:xfrm>
            <a:off x="1523999" y="6186489"/>
            <a:ext cx="9144000" cy="671511"/>
          </a:xfrm>
        </p:spPr>
        <p:txBody>
          <a:bodyPr>
            <a:normAutofit/>
          </a:bodyPr>
          <a:lstStyle/>
          <a:p>
            <a:r>
              <a:rPr lang="en-US" dirty="0">
                <a:solidFill>
                  <a:schemeClr val="accent4"/>
                </a:solidFill>
              </a:rPr>
              <a:t>Anne Fetrow | GEOL 5253 | in-class discussion and model exercise</a:t>
            </a:r>
          </a:p>
        </p:txBody>
      </p:sp>
    </p:spTree>
    <p:extLst>
      <p:ext uri="{BB962C8B-B14F-4D97-AF65-F5344CB8AC3E}">
        <p14:creationId xmlns:p14="http://schemas.microsoft.com/office/powerpoint/2010/main" val="230377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98539047-0293-BD46-8E05-C9FF615085A8}"/>
              </a:ext>
            </a:extLst>
          </p:cNvPr>
          <p:cNvPicPr>
            <a:picLocks noChangeAspect="1"/>
          </p:cNvPicPr>
          <p:nvPr/>
        </p:nvPicPr>
        <p:blipFill rotWithShape="1">
          <a:blip r:embed="rId3"/>
          <a:srcRect l="14163" t="5417" r="15307" b="32084"/>
          <a:stretch/>
        </p:blipFill>
        <p:spPr>
          <a:xfrm>
            <a:off x="2043113" y="1356706"/>
            <a:ext cx="8105774" cy="5379939"/>
          </a:xfrm>
          <a:prstGeom prst="rect">
            <a:avLst/>
          </a:prstGeom>
        </p:spPr>
      </p:pic>
      <p:sp>
        <p:nvSpPr>
          <p:cNvPr id="3" name="TextBox 2">
            <a:extLst>
              <a:ext uri="{FF2B5EF4-FFF2-40B4-BE49-F238E27FC236}">
                <a16:creationId xmlns:a16="http://schemas.microsoft.com/office/drawing/2014/main" id="{3C776248-59D2-CD4B-8B4C-C9FDE68F95B1}"/>
              </a:ext>
            </a:extLst>
          </p:cNvPr>
          <p:cNvSpPr txBox="1"/>
          <p:nvPr/>
        </p:nvSpPr>
        <p:spPr>
          <a:xfrm>
            <a:off x="179472" y="6336535"/>
            <a:ext cx="1019638" cy="400110"/>
          </a:xfrm>
          <a:prstGeom prst="rect">
            <a:avLst/>
          </a:prstGeom>
          <a:noFill/>
        </p:spPr>
        <p:txBody>
          <a:bodyPr wrap="none" rtlCol="0">
            <a:spAutoFit/>
          </a:bodyPr>
          <a:lstStyle/>
          <a:p>
            <a:r>
              <a:rPr lang="en-US" sz="2000" dirty="0"/>
              <a:t>Figure 1</a:t>
            </a:r>
          </a:p>
        </p:txBody>
      </p:sp>
      <p:sp>
        <p:nvSpPr>
          <p:cNvPr id="5" name="TextBox 4">
            <a:extLst>
              <a:ext uri="{FF2B5EF4-FFF2-40B4-BE49-F238E27FC236}">
                <a16:creationId xmlns:a16="http://schemas.microsoft.com/office/drawing/2014/main" id="{AE47B8C4-2681-1D49-ADB0-1538AE0C90C2}"/>
              </a:ext>
            </a:extLst>
          </p:cNvPr>
          <p:cNvSpPr txBox="1"/>
          <p:nvPr/>
        </p:nvSpPr>
        <p:spPr>
          <a:xfrm>
            <a:off x="0" y="121355"/>
            <a:ext cx="5014385" cy="523220"/>
          </a:xfrm>
          <a:prstGeom prst="rect">
            <a:avLst/>
          </a:prstGeom>
          <a:noFill/>
        </p:spPr>
        <p:txBody>
          <a:bodyPr wrap="none" rtlCol="0">
            <a:spAutoFit/>
          </a:bodyPr>
          <a:lstStyle/>
          <a:p>
            <a:pPr algn="ctr"/>
            <a:r>
              <a:rPr lang="en-US" sz="2800" b="1" dirty="0">
                <a:solidFill>
                  <a:schemeClr val="accent2"/>
                </a:solidFill>
              </a:rPr>
              <a:t>Model Overview: </a:t>
            </a:r>
            <a:r>
              <a:rPr lang="en-US" sz="2400" dirty="0">
                <a:solidFill>
                  <a:schemeClr val="accent4"/>
                </a:solidFill>
              </a:rPr>
              <a:t>let’s define terms</a:t>
            </a:r>
            <a:endParaRPr lang="en-US" sz="2800" dirty="0">
              <a:solidFill>
                <a:schemeClr val="accent4"/>
              </a:solidFill>
            </a:endParaRPr>
          </a:p>
        </p:txBody>
      </p:sp>
    </p:spTree>
    <p:extLst>
      <p:ext uri="{BB962C8B-B14F-4D97-AF65-F5344CB8AC3E}">
        <p14:creationId xmlns:p14="http://schemas.microsoft.com/office/powerpoint/2010/main" val="326008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F10FB155-DC98-1547-85B2-F3B0E900EF50}"/>
              </a:ext>
            </a:extLst>
          </p:cNvPr>
          <p:cNvPicPr>
            <a:picLocks noChangeAspect="1"/>
          </p:cNvPicPr>
          <p:nvPr/>
        </p:nvPicPr>
        <p:blipFill>
          <a:blip r:embed="rId2"/>
          <a:stretch>
            <a:fillRect/>
          </a:stretch>
        </p:blipFill>
        <p:spPr>
          <a:xfrm>
            <a:off x="1517781" y="0"/>
            <a:ext cx="9156437" cy="6858000"/>
          </a:xfrm>
          <a:prstGeom prst="rect">
            <a:avLst/>
          </a:prstGeom>
        </p:spPr>
      </p:pic>
    </p:spTree>
    <p:extLst>
      <p:ext uri="{BB962C8B-B14F-4D97-AF65-F5344CB8AC3E}">
        <p14:creationId xmlns:p14="http://schemas.microsoft.com/office/powerpoint/2010/main" val="159744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0AABD0A-BFF3-8647-B20E-0BC7997F2C56}"/>
                  </a:ext>
                </a:extLst>
              </p:cNvPr>
              <p:cNvSpPr txBox="1"/>
              <p:nvPr/>
            </p:nvSpPr>
            <p:spPr>
              <a:xfrm>
                <a:off x="666315" y="388585"/>
                <a:ext cx="9837610" cy="2929328"/>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𝑤</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𝑐</m:t>
                                </m:r>
                              </m:sub>
                            </m:sSub>
                          </m:num>
                          <m:den>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𝐶𝑂</m:t>
                                </m:r>
                                <m:r>
                                  <a:rPr lang="en-US" sz="2400" i="1">
                                    <a:latin typeface="Cambria Math" panose="02040503050406030204" pitchFamily="18" charset="0"/>
                                  </a:rPr>
                                  <m:t>3</m:t>
                                </m:r>
                              </m:sub>
                            </m:sSub>
                          </m:den>
                        </m:f>
                      </m:num>
                      <m:den>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𝑤</m:t>
                                </m:r>
                              </m:sub>
                            </m:sSub>
                          </m:num>
                          <m:den>
                            <m:sSup>
                              <m:sSupPr>
                                <m:ctrlPr>
                                  <a:rPr lang="en-US" sz="2400" i="1">
                                    <a:latin typeface="Cambria Math" panose="02040503050406030204" pitchFamily="18" charset="0"/>
                                  </a:rPr>
                                </m:ctrlPr>
                              </m:sSupPr>
                              <m:e>
                                <m:r>
                                  <a:rPr lang="en-US" sz="2400" i="1">
                                    <a:latin typeface="Cambria Math" panose="02040503050406030204" pitchFamily="18" charset="0"/>
                                  </a:rPr>
                                  <m:t> </m:t>
                                </m:r>
                              </m:e>
                              <m:sup>
                                <m:r>
                                  <a:rPr lang="en-US" sz="2400" i="1">
                                    <a:latin typeface="Cambria Math" panose="02040503050406030204" pitchFamily="18" charset="0"/>
                                  </a:rPr>
                                  <m:t>18</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𝐶𝑂</m:t>
                                </m:r>
                                <m:r>
                                  <a:rPr lang="en-US" sz="2400" i="1">
                                    <a:latin typeface="Cambria Math" panose="02040503050406030204" pitchFamily="18" charset="0"/>
                                  </a:rPr>
                                  <m:t>3</m:t>
                                </m:r>
                              </m:sub>
                            </m:sSub>
                          </m:den>
                        </m:f>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𝑐</m:t>
                        </m:r>
                        <m:r>
                          <a:rPr lang="en-US" sz="2400" i="1">
                            <a:latin typeface="Cambria Math" panose="02040503050406030204" pitchFamily="18" charset="0"/>
                          </a:rPr>
                          <m:t>/</m:t>
                        </m:r>
                        <m:r>
                          <a:rPr lang="en-US" sz="2400" b="0" i="1" smtClean="0">
                            <a:latin typeface="Cambria Math" panose="02040503050406030204" pitchFamily="18" charset="0"/>
                          </a:rPr>
                          <m:t>𝐶𝑂</m:t>
                        </m:r>
                        <m:r>
                          <a:rPr lang="en-US" sz="2400" b="0" i="1" smtClean="0">
                            <a:latin typeface="Cambria Math" panose="02040503050406030204" pitchFamily="18" charset="0"/>
                          </a:rPr>
                          <m:t>3</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𝑐</m:t>
                        </m:r>
                        <m:r>
                          <a:rPr lang="en-US" sz="2400" b="0" i="1" smtClean="0">
                            <a:latin typeface="Cambria Math" panose="02040503050406030204" pitchFamily="18" charset="0"/>
                          </a:rPr>
                          <m:t>𝑂</m:t>
                        </m:r>
                        <m:r>
                          <a:rPr lang="en-US" sz="2400" b="0" i="1" smtClean="0">
                            <a:latin typeface="Cambria Math" panose="02040503050406030204" pitchFamily="18" charset="0"/>
                          </a:rPr>
                          <m:t>3/</m:t>
                        </m:r>
                        <m:r>
                          <a:rPr lang="en-US" sz="2400" i="1">
                            <a:latin typeface="Cambria Math" panose="02040503050406030204" pitchFamily="18" charset="0"/>
                          </a:rPr>
                          <m:t>𝑤</m:t>
                        </m:r>
                      </m:sub>
                    </m:sSub>
                  </m:oMath>
                </a14:m>
                <a:endParaRPr lang="en-US" sz="2400" i="1" dirty="0">
                  <a:latin typeface="Cambria Math" panose="02040503050406030204" pitchFamily="18" charset="0"/>
                </a:endParaRPr>
              </a:p>
              <a:p>
                <a:r>
                  <a:rPr lang="en-US" sz="2400" dirty="0"/>
                  <a:t>At equilibrium, varies only with Temperature </a:t>
                </a:r>
              </a:p>
              <a:p>
                <a:r>
                  <a:rPr lang="en-US" sz="2400" dirty="0"/>
                  <a:t>	…. Kim and O’Neil, 1997 and Beck et al., 2005</a:t>
                </a:r>
              </a:p>
              <a:p>
                <a:endParaRPr lang="en-US" sz="2400" i="1" dirty="0"/>
              </a:p>
              <a:p>
                <a:r>
                  <a:rPr lang="en-US" sz="2400" dirty="0"/>
                  <a:t>At </a:t>
                </a:r>
                <a14:m>
                  <m:oMath xmlns:m="http://schemas.openxmlformats.org/officeDocument/2006/math">
                    <m:r>
                      <a:rPr lang="en-US" sz="2400" i="0"/>
                      <m:t> </m:t>
                    </m:r>
                  </m:oMath>
                </a14:m>
                <a:r>
                  <a:rPr lang="en-US" sz="2400" dirty="0"/>
                  <a:t>disequilibrium, varies with Ro of DIC source, DIC-H2O exchange, degree of isotopic equilibrium between DIC and water (E</a:t>
                </a:r>
                <a:r>
                  <a:rPr lang="en-US" sz="2400" baseline="-25000" dirty="0"/>
                  <a:t>DIC</a:t>
                </a:r>
                <a:r>
                  <a:rPr lang="en-US" sz="2400" dirty="0"/>
                  <a:t>) </a:t>
                </a:r>
              </a:p>
            </p:txBody>
          </p:sp>
        </mc:Choice>
        <mc:Fallback>
          <p:sp>
            <p:nvSpPr>
              <p:cNvPr id="2" name="TextBox 1">
                <a:extLst>
                  <a:ext uri="{FF2B5EF4-FFF2-40B4-BE49-F238E27FC236}">
                    <a16:creationId xmlns:a16="http://schemas.microsoft.com/office/drawing/2014/main" id="{F0AABD0A-BFF3-8647-B20E-0BC7997F2C56}"/>
                  </a:ext>
                </a:extLst>
              </p:cNvPr>
              <p:cNvSpPr txBox="1">
                <a:spLocks noRot="1" noChangeAspect="1" noMove="1" noResize="1" noEditPoints="1" noAdjustHandles="1" noChangeArrowheads="1" noChangeShapeType="1" noTextEdit="1"/>
              </p:cNvSpPr>
              <p:nvPr/>
            </p:nvSpPr>
            <p:spPr>
              <a:xfrm>
                <a:off x="666315" y="388585"/>
                <a:ext cx="9837610" cy="2929328"/>
              </a:xfrm>
              <a:prstGeom prst="rect">
                <a:avLst/>
              </a:prstGeom>
              <a:blipFill>
                <a:blip r:embed="rId2"/>
                <a:stretch>
                  <a:fillRect l="-1933" b="-51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D709AA5-32C3-5B4C-9E66-3A445DF5B17A}"/>
                  </a:ext>
                </a:extLst>
              </p:cNvPr>
              <p:cNvSpPr txBox="1"/>
              <p:nvPr/>
            </p:nvSpPr>
            <p:spPr>
              <a:xfrm>
                <a:off x="280552" y="3890309"/>
                <a:ext cx="7967887" cy="221599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=1 …</m:t>
                      </m:r>
                      <m:r>
                        <a:rPr lang="en-US" sz="2400" b="0" i="1" smtClean="0">
                          <a:latin typeface="Cambria Math" panose="02040503050406030204" pitchFamily="18" charset="0"/>
                        </a:rPr>
                        <m:t>𝑒𝑞𝑢𝑖𝑙𝑖𝑏𝑟𝑖𝑢𝑚</m:t>
                      </m:r>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𝑟𝑒𝑎𝑐h𝑒𝑑</m:t>
                      </m:r>
                    </m:oMath>
                  </m:oMathPara>
                </a14:m>
                <a:endParaRPr lang="en-US" sz="2400" b="0" dirty="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𝑐</m:t>
                          </m:r>
                        </m:sub>
                      </m:sSub>
                      <m:r>
                        <a:rPr lang="en-US" sz="2400" i="1">
                          <a:latin typeface="Cambria Math" panose="02040503050406030204" pitchFamily="18" charset="0"/>
                        </a:rPr>
                        <m:t>=</m:t>
                      </m:r>
                      <m:r>
                        <a:rPr lang="en-US" sz="2400" b="0" i="1" smtClean="0">
                          <a:latin typeface="Cambria Math" panose="02040503050406030204" pitchFamily="18" charset="0"/>
                        </a:rPr>
                        <m:t>0 …</m:t>
                      </m:r>
                      <m:r>
                        <a:rPr lang="en-US" sz="2400" b="0" i="1" smtClean="0">
                          <a:latin typeface="Cambria Math" panose="02040503050406030204" pitchFamily="18" charset="0"/>
                        </a:rPr>
                        <m:t>𝑑𝑖𝑠𝑒𝑞𝑢𝑖𝑙𝑖𝑏𝑟𝑖𝑢𝑚</m:t>
                      </m:r>
                      <m:r>
                        <a:rPr lang="en-US" sz="2400" b="0" i="1" smtClean="0">
                          <a:latin typeface="Cambria Math" panose="02040503050406030204" pitchFamily="18" charset="0"/>
                        </a:rPr>
                        <m:t> </m:t>
                      </m:r>
                      <m:r>
                        <a:rPr lang="en-US" sz="2400" b="0" i="1" smtClean="0">
                          <a:latin typeface="Cambria Math" panose="02040503050406030204" pitchFamily="18" charset="0"/>
                        </a:rPr>
                        <m:t>𝑙𝑖𝑚𝑖𝑡</m:t>
                      </m:r>
                    </m:oMath>
                  </m:oMathPara>
                </a14:m>
                <a:endParaRPr lang="en-US" sz="2400" b="0" dirty="0"/>
              </a:p>
              <a:p>
                <a:pPr algn="ctr"/>
                <a:endParaRPr lang="en-US" sz="2400" dirty="0"/>
              </a:p>
              <a:p>
                <a:pPr algn="ctr"/>
                <a:r>
                  <a:rPr lang="en-US" sz="2400" dirty="0"/>
                  <a:t>Dependent on dissolution reaction rate, </a:t>
                </a:r>
              </a:p>
              <a:p>
                <a:pPr algn="ctr"/>
                <a:r>
                  <a:rPr lang="en-US" sz="2400" dirty="0"/>
                  <a:t>Inferred by saturation state (</a:t>
                </a:r>
                <a:r>
                  <a:rPr lang="en-US" sz="2400" dirty="0" err="1"/>
                  <a:t>Ω</a:t>
                </a:r>
                <a:r>
                  <a:rPr lang="en-US" sz="2400" dirty="0"/>
                  <a:t>) and</a:t>
                </a:r>
              </a:p>
              <a:p>
                <a:pPr algn="ctr"/>
                <a:r>
                  <a:rPr lang="en-US" sz="2400" dirty="0"/>
                  <a:t>Solution ionic strength (partial reaction order for carb ions…</a:t>
                </a:r>
                <a:r>
                  <a:rPr lang="en-US" sz="2400" i="1" dirty="0"/>
                  <a:t> n</a:t>
                </a:r>
                <a:r>
                  <a:rPr lang="en-US" sz="2400" i="1" baseline="-25000" dirty="0"/>
                  <a:t>2_</a:t>
                </a:r>
                <a:r>
                  <a:rPr lang="en-US" sz="2400" dirty="0"/>
                  <a:t>)</a:t>
                </a:r>
              </a:p>
            </p:txBody>
          </p:sp>
        </mc:Choice>
        <mc:Fallback>
          <p:sp>
            <p:nvSpPr>
              <p:cNvPr id="3" name="TextBox 2">
                <a:extLst>
                  <a:ext uri="{FF2B5EF4-FFF2-40B4-BE49-F238E27FC236}">
                    <a16:creationId xmlns:a16="http://schemas.microsoft.com/office/drawing/2014/main" id="{ED709AA5-32C3-5B4C-9E66-3A445DF5B17A}"/>
                  </a:ext>
                </a:extLst>
              </p:cNvPr>
              <p:cNvSpPr txBox="1">
                <a:spLocks noRot="1" noChangeAspect="1" noMove="1" noResize="1" noEditPoints="1" noAdjustHandles="1" noChangeArrowheads="1" noChangeShapeType="1" noTextEdit="1"/>
              </p:cNvSpPr>
              <p:nvPr/>
            </p:nvSpPr>
            <p:spPr>
              <a:xfrm>
                <a:off x="280552" y="3890309"/>
                <a:ext cx="7967887" cy="2215991"/>
              </a:xfrm>
              <a:prstGeom prst="rect">
                <a:avLst/>
              </a:prstGeom>
              <a:blipFill>
                <a:blip r:embed="rId3"/>
                <a:stretch>
                  <a:fillRect l="-2070" t="-1143" r="-2070" b="-68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6061E5-A496-1945-B152-B004110C0B3F}"/>
              </a:ext>
            </a:extLst>
          </p:cNvPr>
          <p:cNvSpPr txBox="1"/>
          <p:nvPr/>
        </p:nvSpPr>
        <p:spPr>
          <a:xfrm>
            <a:off x="8143876" y="3243261"/>
            <a:ext cx="3767572" cy="923330"/>
          </a:xfrm>
          <a:prstGeom prst="rect">
            <a:avLst/>
          </a:prstGeom>
          <a:noFill/>
        </p:spPr>
        <p:txBody>
          <a:bodyPr wrap="square" rtlCol="0">
            <a:spAutoFit/>
          </a:bodyPr>
          <a:lstStyle/>
          <a:p>
            <a:r>
              <a:rPr lang="en-US" dirty="0"/>
              <a:t>E</a:t>
            </a:r>
            <a:r>
              <a:rPr lang="en-US" baseline="-25000" dirty="0"/>
              <a:t>DIC</a:t>
            </a:r>
            <a:r>
              <a:rPr lang="en-US" dirty="0"/>
              <a:t> varies (0-1) b/c of DIC residence time in solution and rate of O exchange between DIC-water</a:t>
            </a:r>
          </a:p>
        </p:txBody>
      </p:sp>
      <p:sp>
        <p:nvSpPr>
          <p:cNvPr id="5" name="TextBox 4">
            <a:extLst>
              <a:ext uri="{FF2B5EF4-FFF2-40B4-BE49-F238E27FC236}">
                <a16:creationId xmlns:a16="http://schemas.microsoft.com/office/drawing/2014/main" id="{6B6D056A-0466-6C45-84A5-849328D2C6B5}"/>
              </a:ext>
            </a:extLst>
          </p:cNvPr>
          <p:cNvSpPr txBox="1"/>
          <p:nvPr/>
        </p:nvSpPr>
        <p:spPr>
          <a:xfrm>
            <a:off x="9063050" y="4667549"/>
            <a:ext cx="2366950" cy="1200329"/>
          </a:xfrm>
          <a:prstGeom prst="rect">
            <a:avLst/>
          </a:prstGeom>
          <a:noFill/>
        </p:spPr>
        <p:txBody>
          <a:bodyPr wrap="square" rtlCol="0">
            <a:spAutoFit/>
          </a:bodyPr>
          <a:lstStyle/>
          <a:p>
            <a:pPr algn="ctr"/>
            <a:r>
              <a:rPr lang="en-US" dirty="0"/>
              <a:t>Equilibrium between Calcite-DIC-H2O at same time is very unlikely </a:t>
            </a:r>
            <a:r>
              <a:rPr lang="en-US" dirty="0">
                <a:sym typeface="Wingdings" pitchFamily="2" charset="2"/>
              </a:rPr>
              <a:t> </a:t>
            </a:r>
            <a:endParaRPr lang="en-US" dirty="0"/>
          </a:p>
        </p:txBody>
      </p:sp>
    </p:spTree>
    <p:extLst>
      <p:ext uri="{BB962C8B-B14F-4D97-AF65-F5344CB8AC3E}">
        <p14:creationId xmlns:p14="http://schemas.microsoft.com/office/powerpoint/2010/main" val="3315828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83CCA-46BF-A54A-AD5E-09D69880DACA}"/>
              </a:ext>
            </a:extLst>
          </p:cNvPr>
          <p:cNvSpPr txBox="1"/>
          <p:nvPr/>
        </p:nvSpPr>
        <p:spPr>
          <a:xfrm>
            <a:off x="187394" y="281194"/>
            <a:ext cx="11370365" cy="1569660"/>
          </a:xfrm>
          <a:prstGeom prst="rect">
            <a:avLst/>
          </a:prstGeom>
          <a:noFill/>
        </p:spPr>
        <p:txBody>
          <a:bodyPr wrap="square" rtlCol="0">
            <a:spAutoFit/>
          </a:bodyPr>
          <a:lstStyle/>
          <a:p>
            <a:r>
              <a:rPr lang="en-US" sz="2400" dirty="0">
                <a:solidFill>
                  <a:schemeClr val="accent2"/>
                </a:solidFill>
              </a:rPr>
              <a:t>To improve interpretations of d18O data from modern and fossil carbonates, there is a need to better understand:</a:t>
            </a:r>
          </a:p>
          <a:p>
            <a:endParaRPr lang="en-US" sz="2400" dirty="0">
              <a:solidFill>
                <a:schemeClr val="accent2"/>
              </a:solidFill>
            </a:endParaRPr>
          </a:p>
          <a:p>
            <a:pPr marL="342900" indent="-342900">
              <a:buAutoNum type="arabicParenBoth"/>
            </a:pPr>
            <a:r>
              <a:rPr lang="en-US" sz="2400" dirty="0"/>
              <a:t> Which DIC species contribute to CaCO</a:t>
            </a:r>
            <a:r>
              <a:rPr lang="en-US" sz="2400" baseline="-25000" dirty="0"/>
              <a:t>3</a:t>
            </a:r>
            <a:r>
              <a:rPr lang="en-US" sz="2400" dirty="0"/>
              <a:t> growth?</a:t>
            </a:r>
          </a:p>
        </p:txBody>
      </p:sp>
      <p:pic>
        <p:nvPicPr>
          <p:cNvPr id="3" name="Picture 2" descr="How ocean carbonate chemistry and pH are related.">
            <a:extLst>
              <a:ext uri="{FF2B5EF4-FFF2-40B4-BE49-F238E27FC236}">
                <a16:creationId xmlns:a16="http://schemas.microsoft.com/office/drawing/2014/main" id="{DA8D08E8-34D1-124E-8BCE-FA1BEC39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959"/>
          <a:stretch/>
        </p:blipFill>
        <p:spPr bwMode="auto">
          <a:xfrm>
            <a:off x="1097756" y="2047668"/>
            <a:ext cx="7624763" cy="4529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DE6F37-74EF-FC47-9205-504C8266A1C1}"/>
              </a:ext>
            </a:extLst>
          </p:cNvPr>
          <p:cNvSpPr txBox="1"/>
          <p:nvPr/>
        </p:nvSpPr>
        <p:spPr>
          <a:xfrm rot="742780">
            <a:off x="8554937" y="2247452"/>
            <a:ext cx="3749873" cy="461665"/>
          </a:xfrm>
          <a:prstGeom prst="rect">
            <a:avLst/>
          </a:prstGeom>
          <a:noFill/>
        </p:spPr>
        <p:txBody>
          <a:bodyPr wrap="square" rtlCol="0">
            <a:spAutoFit/>
          </a:bodyPr>
          <a:lstStyle/>
          <a:p>
            <a:pPr algn="ctr"/>
            <a:r>
              <a:rPr lang="en-US" sz="2400" dirty="0">
                <a:solidFill>
                  <a:schemeClr val="accent6">
                    <a:lumMod val="60000"/>
                    <a:lumOff val="40000"/>
                  </a:schemeClr>
                </a:solidFill>
              </a:rPr>
              <a:t>Why do should we care?</a:t>
            </a:r>
          </a:p>
        </p:txBody>
      </p:sp>
      <p:sp>
        <p:nvSpPr>
          <p:cNvPr id="5" name="TextBox 4">
            <a:extLst>
              <a:ext uri="{FF2B5EF4-FFF2-40B4-BE49-F238E27FC236}">
                <a16:creationId xmlns:a16="http://schemas.microsoft.com/office/drawing/2014/main" id="{C2E13A62-85E4-304A-904F-F3CB35077163}"/>
              </a:ext>
            </a:extLst>
          </p:cNvPr>
          <p:cNvSpPr txBox="1"/>
          <p:nvPr/>
        </p:nvSpPr>
        <p:spPr>
          <a:xfrm>
            <a:off x="8972547" y="3188852"/>
            <a:ext cx="2914651" cy="2246769"/>
          </a:xfrm>
          <a:prstGeom prst="rect">
            <a:avLst/>
          </a:prstGeom>
          <a:noFill/>
        </p:spPr>
        <p:txBody>
          <a:bodyPr wrap="square" rtlCol="0">
            <a:spAutoFit/>
          </a:bodyPr>
          <a:lstStyle/>
          <a:p>
            <a:pPr marL="285750" indent="-285750">
              <a:buFontTx/>
              <a:buChar char="-"/>
            </a:pPr>
            <a:r>
              <a:rPr lang="en-US" sz="2000" dirty="0"/>
              <a:t>Strongly pH dependent</a:t>
            </a:r>
          </a:p>
          <a:p>
            <a:pPr marL="285750" indent="-285750">
              <a:buFontTx/>
              <a:buChar char="-"/>
            </a:pPr>
            <a:endParaRPr lang="en-US" sz="2000" dirty="0"/>
          </a:p>
          <a:p>
            <a:pPr marL="285750" indent="-285750">
              <a:buFontTx/>
              <a:buChar char="-"/>
            </a:pPr>
            <a:r>
              <a:rPr lang="en-US" sz="2000" dirty="0"/>
              <a:t>Fractionation between each DIC species, so impacts the isotopic pool from which CaCO3 precipitates</a:t>
            </a:r>
          </a:p>
        </p:txBody>
      </p:sp>
      <p:sp>
        <p:nvSpPr>
          <p:cNvPr id="6" name="TextBox 5">
            <a:extLst>
              <a:ext uri="{FF2B5EF4-FFF2-40B4-BE49-F238E27FC236}">
                <a16:creationId xmlns:a16="http://schemas.microsoft.com/office/drawing/2014/main" id="{A60CF822-F5D6-CD4B-85A3-2556DF0A966E}"/>
              </a:ext>
            </a:extLst>
          </p:cNvPr>
          <p:cNvSpPr txBox="1"/>
          <p:nvPr/>
        </p:nvSpPr>
        <p:spPr>
          <a:xfrm>
            <a:off x="6222968" y="6533943"/>
            <a:ext cx="2624565" cy="369332"/>
          </a:xfrm>
          <a:prstGeom prst="rect">
            <a:avLst/>
          </a:prstGeom>
          <a:noFill/>
        </p:spPr>
        <p:txBody>
          <a:bodyPr wrap="none" rtlCol="0">
            <a:spAutoFit/>
          </a:bodyPr>
          <a:lstStyle/>
          <a:p>
            <a:r>
              <a:rPr lang="en-US" dirty="0"/>
              <a:t>Barker and </a:t>
            </a:r>
            <a:r>
              <a:rPr lang="en-US" dirty="0" err="1"/>
              <a:t>Ridgwell</a:t>
            </a:r>
            <a:r>
              <a:rPr lang="en-US" dirty="0"/>
              <a:t>, 2012</a:t>
            </a:r>
          </a:p>
        </p:txBody>
      </p:sp>
    </p:spTree>
    <p:extLst>
      <p:ext uri="{BB962C8B-B14F-4D97-AF65-F5344CB8AC3E}">
        <p14:creationId xmlns:p14="http://schemas.microsoft.com/office/powerpoint/2010/main" val="36408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7B8DC2-484B-F64B-B8E2-CA82F9115AAF}"/>
              </a:ext>
            </a:extLst>
          </p:cNvPr>
          <p:cNvSpPr/>
          <p:nvPr/>
        </p:nvSpPr>
        <p:spPr>
          <a:xfrm>
            <a:off x="6968776" y="3982428"/>
            <a:ext cx="4220001" cy="560625"/>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206655-D3ED-E54C-BF41-BD053B80756C}"/>
              </a:ext>
            </a:extLst>
          </p:cNvPr>
          <p:cNvSpPr/>
          <p:nvPr/>
        </p:nvSpPr>
        <p:spPr>
          <a:xfrm>
            <a:off x="235399" y="3990252"/>
            <a:ext cx="6369371" cy="560625"/>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7B18E6E-CB6C-1F48-884A-8FD0AD4738F7}"/>
                  </a:ext>
                </a:extLst>
              </p:cNvPr>
              <p:cNvSpPr/>
              <p:nvPr/>
            </p:nvSpPr>
            <p:spPr>
              <a:xfrm>
                <a:off x="985928" y="1261477"/>
                <a:ext cx="5371535" cy="4403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m:t>
                      </m:r>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i="1">
                              <a:latin typeface="Cambria Math" panose="02040503050406030204" pitchFamily="18" charset="0"/>
                            </a:rPr>
                            <m:t>2 (</m:t>
                          </m:r>
                          <m:r>
                            <a:rPr lang="en-US" sz="2000" i="1">
                              <a:latin typeface="Cambria Math" panose="02040503050406030204" pitchFamily="18" charset="0"/>
                            </a:rPr>
                            <m:t>𝑔</m:t>
                          </m:r>
                          <m:r>
                            <a:rPr lang="en-US" sz="2000" i="1">
                              <a:latin typeface="Cambria Math" panose="02040503050406030204" pitchFamily="18" charset="0"/>
                            </a:rPr>
                            <m:t>)</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𝑂</m:t>
                          </m:r>
                        </m:e>
                        <m:sub>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r>
                            <a:rPr lang="en-US" sz="2000" i="1">
                              <a:latin typeface="Cambria Math" panose="02040503050406030204" pitchFamily="18" charset="0"/>
                            </a:rPr>
                            <m:t>(</m:t>
                          </m:r>
                          <m:r>
                            <a:rPr lang="en-US" sz="2000" i="1">
                              <a:latin typeface="Cambria Math" panose="02040503050406030204" pitchFamily="18" charset="0"/>
                            </a:rPr>
                            <m:t>𝑎𝑞</m:t>
                          </m:r>
                          <m:r>
                            <a:rPr lang="en-US" sz="2000" i="1">
                              <a:latin typeface="Cambria Math" panose="02040503050406030204" pitchFamily="18" charset="0"/>
                            </a:rPr>
                            <m:t>)</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−1.5</m:t>
                          </m:r>
                        </m:sup>
                      </m:sSup>
                    </m:oMath>
                  </m:oMathPara>
                </a14:m>
                <a:endParaRPr lang="en-US" sz="2000" dirty="0"/>
              </a:p>
            </p:txBody>
          </p:sp>
        </mc:Choice>
        <mc:Fallback>
          <p:sp>
            <p:nvSpPr>
              <p:cNvPr id="3" name="Rectangle 2">
                <a:extLst>
                  <a:ext uri="{FF2B5EF4-FFF2-40B4-BE49-F238E27FC236}">
                    <a16:creationId xmlns:a16="http://schemas.microsoft.com/office/drawing/2014/main" id="{F7B18E6E-CB6C-1F48-884A-8FD0AD4738F7}"/>
                  </a:ext>
                </a:extLst>
              </p:cNvPr>
              <p:cNvSpPr>
                <a:spLocks noRot="1" noChangeAspect="1" noMove="1" noResize="1" noEditPoints="1" noAdjustHandles="1" noChangeArrowheads="1" noChangeShapeType="1" noTextEdit="1"/>
              </p:cNvSpPr>
              <p:nvPr/>
            </p:nvSpPr>
            <p:spPr>
              <a:xfrm>
                <a:off x="985928" y="1261477"/>
                <a:ext cx="5371535" cy="440313"/>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8D3A6E2-5B73-8B44-8D94-53EBBE20C8C8}"/>
                  </a:ext>
                </a:extLst>
              </p:cNvPr>
              <p:cNvSpPr/>
              <p:nvPr/>
            </p:nvSpPr>
            <p:spPr>
              <a:xfrm>
                <a:off x="3161777" y="1870171"/>
                <a:ext cx="5423472" cy="4510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r>
                            <a:rPr lang="en-US" sz="2000" i="1">
                              <a:latin typeface="Cambria Math" panose="02040503050406030204" pitchFamily="18" charset="0"/>
                            </a:rPr>
                            <m:t>𝑎𝑞</m:t>
                          </m:r>
                          <m:r>
                            <a:rPr lang="en-US" sz="2000" i="1">
                              <a:latin typeface="Cambria Math" panose="02040503050406030204" pitchFamily="18" charset="0"/>
                            </a:rPr>
                            <m:t>)</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i="1">
                              <a:latin typeface="Cambria Math" panose="02040503050406030204" pitchFamily="18" charset="0"/>
                            </a:rPr>
                            <m:t>6.3</m:t>
                          </m:r>
                        </m:sup>
                      </m:sSup>
                    </m:oMath>
                  </m:oMathPara>
                </a14:m>
                <a:endParaRPr lang="en-US" sz="2000" dirty="0"/>
              </a:p>
            </p:txBody>
          </p:sp>
        </mc:Choice>
        <mc:Fallback>
          <p:sp>
            <p:nvSpPr>
              <p:cNvPr id="4" name="Rectangle 3">
                <a:extLst>
                  <a:ext uri="{FF2B5EF4-FFF2-40B4-BE49-F238E27FC236}">
                    <a16:creationId xmlns:a16="http://schemas.microsoft.com/office/drawing/2014/main" id="{68D3A6E2-5B73-8B44-8D94-53EBBE20C8C8}"/>
                  </a:ext>
                </a:extLst>
              </p:cNvPr>
              <p:cNvSpPr>
                <a:spLocks noRot="1" noChangeAspect="1" noMove="1" noResize="1" noEditPoints="1" noAdjustHandles="1" noChangeArrowheads="1" noChangeShapeType="1" noTextEdit="1"/>
              </p:cNvSpPr>
              <p:nvPr/>
            </p:nvSpPr>
            <p:spPr>
              <a:xfrm>
                <a:off x="3161777" y="1870171"/>
                <a:ext cx="5423472" cy="451086"/>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5A8205E-1314-8E48-B413-7DA7AF3CED1A}"/>
                  </a:ext>
                </a:extLst>
              </p:cNvPr>
              <p:cNvSpPr/>
              <p:nvPr/>
            </p:nvSpPr>
            <p:spPr>
              <a:xfrm>
                <a:off x="5442679" y="2489638"/>
                <a:ext cx="5241884" cy="4600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𝐾</m:t>
                          </m:r>
                        </m:e>
                        <m:sub>
                          <m:r>
                            <a:rPr lang="en-US" sz="2000" i="1">
                              <a:latin typeface="Cambria Math" panose="02040503050406030204" pitchFamily="18" charset="0"/>
                            </a:rPr>
                            <m:t>𝑠𝑝</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i="1">
                              <a:latin typeface="Cambria Math" panose="02040503050406030204" pitchFamily="18" charset="0"/>
                            </a:rPr>
                            <m:t>10.3</m:t>
                          </m:r>
                        </m:sup>
                      </m:sSup>
                    </m:oMath>
                  </m:oMathPara>
                </a14:m>
                <a:endParaRPr lang="en-US" sz="2000" dirty="0"/>
              </a:p>
            </p:txBody>
          </p:sp>
        </mc:Choice>
        <mc:Fallback>
          <p:sp>
            <p:nvSpPr>
              <p:cNvPr id="5" name="Rectangle 4">
                <a:extLst>
                  <a:ext uri="{FF2B5EF4-FFF2-40B4-BE49-F238E27FC236}">
                    <a16:creationId xmlns:a16="http://schemas.microsoft.com/office/drawing/2014/main" id="{55A8205E-1314-8E48-B413-7DA7AF3CED1A}"/>
                  </a:ext>
                </a:extLst>
              </p:cNvPr>
              <p:cNvSpPr>
                <a:spLocks noRot="1" noChangeAspect="1" noMove="1" noResize="1" noEditPoints="1" noAdjustHandles="1" noChangeArrowheads="1" noChangeShapeType="1" noTextEdit="1"/>
              </p:cNvSpPr>
              <p:nvPr/>
            </p:nvSpPr>
            <p:spPr>
              <a:xfrm>
                <a:off x="5442679" y="2489638"/>
                <a:ext cx="5241884" cy="46006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96A8397-41E9-8548-913E-4C7D34587C5B}"/>
                  </a:ext>
                </a:extLst>
              </p:cNvPr>
              <p:cNvSpPr/>
              <p:nvPr/>
            </p:nvSpPr>
            <p:spPr>
              <a:xfrm>
                <a:off x="6357463" y="759511"/>
                <a:ext cx="5496313" cy="4635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𝐷𝐼𝐶</m:t>
                      </m:r>
                      <m:r>
                        <a:rPr lang="en-US" sz="2000" i="1">
                          <a:latin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𝐶𝑂</m:t>
                              </m:r>
                            </m:e>
                            <m:sub>
                              <m:r>
                                <a:rPr lang="en-US" sz="2000" i="1">
                                  <a:latin typeface="Cambria Math" panose="02040503050406030204" pitchFamily="18" charset="0"/>
                                </a:rPr>
                                <m:t>3 </m:t>
                              </m:r>
                              <m:d>
                                <m:dPr>
                                  <m:ctrlPr>
                                    <a:rPr lang="en-US" sz="2000" i="1">
                                      <a:latin typeface="Cambria Math" panose="02040503050406030204" pitchFamily="18" charset="0"/>
                                    </a:rPr>
                                  </m:ctrlPr>
                                </m:dPr>
                                <m:e>
                                  <m:r>
                                    <a:rPr lang="en-US" sz="2000" i="1">
                                      <a:latin typeface="Cambria Math" panose="02040503050406030204" pitchFamily="18" charset="0"/>
                                    </a:rPr>
                                    <m:t>𝑎𝑞</m:t>
                                  </m:r>
                                </m:e>
                              </m:d>
                            </m:sub>
                          </m:sSub>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𝐻𝐶𝑂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sSubSup>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𝐶𝑂</m:t>
                              </m:r>
                            </m:e>
                            <m:sub>
                              <m:r>
                                <a:rPr lang="en-US" sz="2000" i="1">
                                  <a:latin typeface="Cambria Math" panose="02040503050406030204" pitchFamily="18" charset="0"/>
                                  <a:ea typeface="Cambria Math" panose="02040503050406030204" pitchFamily="18" charset="0"/>
                                </a:rPr>
                                <m:t>3 (</m:t>
                              </m:r>
                              <m:r>
                                <a:rPr lang="en-US" sz="2000" i="1">
                                  <a:latin typeface="Cambria Math" panose="02040503050406030204" pitchFamily="18" charset="0"/>
                                  <a:ea typeface="Cambria Math" panose="02040503050406030204" pitchFamily="18" charset="0"/>
                                </a:rPr>
                                <m:t>𝑎𝑞</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2−</m:t>
                              </m:r>
                            </m:sup>
                          </m:sSubSup>
                        </m:e>
                      </m:d>
                    </m:oMath>
                  </m:oMathPara>
                </a14:m>
                <a:endParaRPr lang="en-US" sz="2000" dirty="0"/>
              </a:p>
            </p:txBody>
          </p:sp>
        </mc:Choice>
        <mc:Fallback>
          <p:sp>
            <p:nvSpPr>
              <p:cNvPr id="6" name="Rectangle 5">
                <a:extLst>
                  <a:ext uri="{FF2B5EF4-FFF2-40B4-BE49-F238E27FC236}">
                    <a16:creationId xmlns:a16="http://schemas.microsoft.com/office/drawing/2014/main" id="{C96A8397-41E9-8548-913E-4C7D34587C5B}"/>
                  </a:ext>
                </a:extLst>
              </p:cNvPr>
              <p:cNvSpPr>
                <a:spLocks noRot="1" noChangeAspect="1" noMove="1" noResize="1" noEditPoints="1" noAdjustHandles="1" noChangeArrowheads="1" noChangeShapeType="1" noTextEdit="1"/>
              </p:cNvSpPr>
              <p:nvPr/>
            </p:nvSpPr>
            <p:spPr>
              <a:xfrm>
                <a:off x="6357463" y="759511"/>
                <a:ext cx="5496313" cy="46352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83F7089B-3D32-5649-8DDF-5DC7F92E2894}"/>
                  </a:ext>
                </a:extLst>
              </p:cNvPr>
              <p:cNvSpPr/>
              <p:nvPr/>
            </p:nvSpPr>
            <p:spPr>
              <a:xfrm>
                <a:off x="6968776" y="3972903"/>
                <a:ext cx="4220001" cy="53360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𝐶𝑎</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2−</m:t>
                          </m:r>
                        </m:sup>
                      </m:sSubSup>
                    </m:oMath>
                  </m:oMathPara>
                </a14:m>
                <a:endParaRPr lang="en-US" sz="2000" dirty="0"/>
              </a:p>
            </p:txBody>
          </p:sp>
        </mc:Choice>
        <mc:Fallback>
          <p:sp>
            <p:nvSpPr>
              <p:cNvPr id="7" name="Rectangle 6">
                <a:extLst>
                  <a:ext uri="{FF2B5EF4-FFF2-40B4-BE49-F238E27FC236}">
                    <a16:creationId xmlns:a16="http://schemas.microsoft.com/office/drawing/2014/main" id="{83F7089B-3D32-5649-8DDF-5DC7F92E2894}"/>
                  </a:ext>
                </a:extLst>
              </p:cNvPr>
              <p:cNvSpPr>
                <a:spLocks noRot="1" noChangeAspect="1" noMove="1" noResize="1" noEditPoints="1" noAdjustHandles="1" noChangeArrowheads="1" noChangeShapeType="1" noTextEdit="1"/>
              </p:cNvSpPr>
              <p:nvPr/>
            </p:nvSpPr>
            <p:spPr>
              <a:xfrm>
                <a:off x="6968776" y="3972903"/>
                <a:ext cx="4220001" cy="533608"/>
              </a:xfrm>
              <a:prstGeom prst="rect">
                <a:avLst/>
              </a:prstGeom>
              <a:blipFill>
                <a:blip r:embed="rId7"/>
                <a:stretch>
                  <a:fillRect b="-1162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9F487D9-1088-7644-BB41-FD90A8D54680}"/>
              </a:ext>
            </a:extLst>
          </p:cNvPr>
          <p:cNvSpPr txBox="1"/>
          <p:nvPr/>
        </p:nvSpPr>
        <p:spPr>
          <a:xfrm>
            <a:off x="235400" y="185836"/>
            <a:ext cx="6617068" cy="523220"/>
          </a:xfrm>
          <a:prstGeom prst="rect">
            <a:avLst/>
          </a:prstGeom>
          <a:noFill/>
        </p:spPr>
        <p:txBody>
          <a:bodyPr wrap="none" rtlCol="0">
            <a:spAutoFit/>
          </a:bodyPr>
          <a:lstStyle/>
          <a:p>
            <a:r>
              <a:rPr lang="en-US" sz="2800" dirty="0">
                <a:solidFill>
                  <a:schemeClr val="accent2"/>
                </a:solidFill>
              </a:rPr>
              <a:t>Contribution of DIC species to CaCO</a:t>
            </a:r>
            <a:r>
              <a:rPr lang="en-US" sz="2800" baseline="-25000" dirty="0">
                <a:solidFill>
                  <a:schemeClr val="accent2"/>
                </a:solidFill>
              </a:rPr>
              <a:t>3 </a:t>
            </a:r>
            <a:r>
              <a:rPr lang="en-US" sz="2800" dirty="0">
                <a:solidFill>
                  <a:schemeClr val="accent2"/>
                </a:solidFill>
              </a:rPr>
              <a:t>growth</a:t>
            </a:r>
            <a:endParaRPr lang="en-US" sz="2800" baseline="-25000" dirty="0">
              <a:solidFill>
                <a:schemeClr val="accent2"/>
              </a:solidFill>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B978C1C-179C-CA46-8112-5DE27D7AE0B5}"/>
                  </a:ext>
                </a:extLst>
              </p:cNvPr>
              <p:cNvSpPr/>
              <p:nvPr/>
            </p:nvSpPr>
            <p:spPr>
              <a:xfrm>
                <a:off x="235400" y="4028042"/>
                <a:ext cx="6369372" cy="5228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𝐶𝑎𝐶𝑂</m:t>
                          </m:r>
                        </m:e>
                        <m:sub>
                          <m:r>
                            <a:rPr lang="en-US" sz="2400" i="1">
                              <a:latin typeface="Cambria Math" panose="02040503050406030204" pitchFamily="18" charset="0"/>
                            </a:rPr>
                            <m:t>3 (</m:t>
                          </m:r>
                          <m:r>
                            <a:rPr lang="en-US" sz="2400" i="1">
                              <a:latin typeface="Cambria Math" panose="02040503050406030204" pitchFamily="18" charset="0"/>
                            </a:rPr>
                            <m:t>𝑠</m:t>
                          </m:r>
                          <m:r>
                            <a:rPr lang="en-US" sz="2400" i="1">
                              <a:latin typeface="Cambria Math" panose="02040503050406030204" pitchFamily="18" charset="0"/>
                            </a:rPr>
                            <m:t>)</m:t>
                          </m:r>
                        </m:sub>
                        <m:sup>
                          <m:r>
                            <a:rPr lang="en-US" sz="2400" i="1">
                              <a:latin typeface="Cambria Math" panose="02040503050406030204" pitchFamily="18" charset="0"/>
                            </a:rPr>
                            <m:t> </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𝐶𝑂</m:t>
                          </m:r>
                        </m:e>
                        <m:sub>
                          <m:r>
                            <a:rPr lang="en-US" sz="2400" i="1">
                              <a:latin typeface="Cambria Math" panose="02040503050406030204" pitchFamily="18" charset="0"/>
                            </a:rPr>
                            <m:t>3 (</m:t>
                          </m:r>
                          <m:r>
                            <a:rPr lang="en-US" sz="2400" i="1">
                              <a:latin typeface="Cambria Math" panose="02040503050406030204" pitchFamily="18" charset="0"/>
                            </a:rPr>
                            <m:t>𝑎𝑞</m:t>
                          </m:r>
                          <m:r>
                            <a:rPr lang="en-US" sz="2400" i="1">
                              <a:latin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𝐶𝑎</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𝐻𝐶</m:t>
                          </m:r>
                          <m:r>
                            <a:rPr lang="en-US" sz="2400" i="1">
                              <a:latin typeface="Cambria Math" panose="02040503050406030204" pitchFamily="18" charset="0"/>
                              <a:ea typeface="Cambria Math" panose="02040503050406030204" pitchFamily="18" charset="0"/>
                            </a:rPr>
                            <m:t>𝑂</m:t>
                          </m:r>
                        </m:e>
                        <m:sub>
                          <m:r>
                            <a:rPr lang="en-US" sz="2400" i="1">
                              <a:latin typeface="Cambria Math" panose="02040503050406030204" pitchFamily="18" charset="0"/>
                              <a:ea typeface="Cambria Math" panose="02040503050406030204" pitchFamily="18" charset="0"/>
                            </a:rPr>
                            <m:t>3 (</m:t>
                          </m:r>
                          <m:r>
                            <a:rPr lang="en-US" sz="2400" i="1">
                              <a:latin typeface="Cambria Math" panose="02040503050406030204" pitchFamily="18" charset="0"/>
                              <a:ea typeface="Cambria Math" panose="02040503050406030204" pitchFamily="18" charset="0"/>
                            </a:rPr>
                            <m:t>𝑎𝑞</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oMath>
                  </m:oMathPara>
                </a14:m>
                <a:endParaRPr lang="en-US" sz="2400" dirty="0"/>
              </a:p>
            </p:txBody>
          </p:sp>
        </mc:Choice>
        <mc:Fallback>
          <p:sp>
            <p:nvSpPr>
              <p:cNvPr id="11" name="Rectangle 10">
                <a:extLst>
                  <a:ext uri="{FF2B5EF4-FFF2-40B4-BE49-F238E27FC236}">
                    <a16:creationId xmlns:a16="http://schemas.microsoft.com/office/drawing/2014/main" id="{6B978C1C-179C-CA46-8112-5DE27D7AE0B5}"/>
                  </a:ext>
                </a:extLst>
              </p:cNvPr>
              <p:cNvSpPr>
                <a:spLocks noRot="1" noChangeAspect="1" noMove="1" noResize="1" noEditPoints="1" noAdjustHandles="1" noChangeArrowheads="1" noChangeShapeType="1" noTextEdit="1"/>
              </p:cNvSpPr>
              <p:nvPr/>
            </p:nvSpPr>
            <p:spPr>
              <a:xfrm>
                <a:off x="235400" y="4028042"/>
                <a:ext cx="6369372" cy="522835"/>
              </a:xfrm>
              <a:prstGeom prst="rect">
                <a:avLst/>
              </a:prstGeom>
              <a:blipFill>
                <a:blip r:embed="rId8"/>
                <a:stretch>
                  <a:fillRect t="-2381" b="-1190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41F99A-5385-DA4E-8956-EA7A091343E8}"/>
              </a:ext>
            </a:extLst>
          </p:cNvPr>
          <p:cNvCxnSpPr>
            <a:cxnSpLocks/>
          </p:cNvCxnSpPr>
          <p:nvPr/>
        </p:nvCxnSpPr>
        <p:spPr>
          <a:xfrm flipH="1">
            <a:off x="5442679" y="2938399"/>
            <a:ext cx="430834" cy="976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A0AA64-D0ED-9949-8019-18B23CF28424}"/>
              </a:ext>
            </a:extLst>
          </p:cNvPr>
          <p:cNvCxnSpPr>
            <a:cxnSpLocks/>
          </p:cNvCxnSpPr>
          <p:nvPr/>
        </p:nvCxnSpPr>
        <p:spPr>
          <a:xfrm>
            <a:off x="8231118" y="2894407"/>
            <a:ext cx="2070170" cy="1020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B656889F-EA11-D14B-A30B-F3E3283C1285}"/>
                  </a:ext>
                </a:extLst>
              </p:cNvPr>
              <p:cNvSpPr/>
              <p:nvPr/>
            </p:nvSpPr>
            <p:spPr>
              <a:xfrm>
                <a:off x="0" y="5832134"/>
                <a:ext cx="12191999" cy="532710"/>
              </a:xfrm>
              <a:prstGeom prst="rect">
                <a:avLst/>
              </a:prstGeom>
            </p:spPr>
            <p:txBody>
              <a:bodyPr wrap="square">
                <a:spAutoFit/>
              </a:bodyPr>
              <a:lstStyle/>
              <a:p>
                <a:pPr algn="ctr"/>
                <a14:m>
                  <m:oMath xmlns:m="http://schemas.openxmlformats.org/officeDocument/2006/math">
                    <m:sSubSup>
                      <m:sSubSupPr>
                        <m:ctrlPr>
                          <a:rPr lang="en-US" sz="2400" i="1" smtClean="0">
                            <a:solidFill>
                              <a:schemeClr val="accent6">
                                <a:lumMod val="60000"/>
                                <a:lumOff val="40000"/>
                              </a:schemeClr>
                            </a:solidFill>
                            <a:latin typeface="Cambria Math" panose="02040503050406030204" pitchFamily="18" charset="0"/>
                            <a:ea typeface="Cambria Math" panose="02040503050406030204" pitchFamily="18" charset="0"/>
                          </a:rPr>
                        </m:ctrlPr>
                      </m:sSubSupPr>
                      <m:e>
                        <m:r>
                          <a:rPr lang="en-US" sz="2400" i="1">
                            <a:solidFill>
                              <a:schemeClr val="accent6">
                                <a:lumMod val="60000"/>
                                <a:lumOff val="40000"/>
                              </a:schemeClr>
                            </a:solidFill>
                            <a:latin typeface="Cambria Math" panose="02040503050406030204" pitchFamily="18" charset="0"/>
                            <a:ea typeface="Cambria Math" panose="02040503050406030204" pitchFamily="18" charset="0"/>
                          </a:rPr>
                          <m:t>𝐶𝑂</m:t>
                        </m:r>
                      </m:e>
                      <m:sub>
                        <m:r>
                          <a:rPr lang="en-US" sz="2400" i="1">
                            <a:solidFill>
                              <a:schemeClr val="accent6">
                                <a:lumMod val="60000"/>
                                <a:lumOff val="40000"/>
                              </a:schemeClr>
                            </a:solidFill>
                            <a:latin typeface="Cambria Math" panose="02040503050406030204" pitchFamily="18" charset="0"/>
                            <a:ea typeface="Cambria Math" panose="02040503050406030204" pitchFamily="18" charset="0"/>
                          </a:rPr>
                          <m:t>3 (</m:t>
                        </m:r>
                        <m:r>
                          <a:rPr lang="en-US" sz="2400" i="1">
                            <a:solidFill>
                              <a:schemeClr val="accent6">
                                <a:lumMod val="60000"/>
                                <a:lumOff val="40000"/>
                              </a:schemeClr>
                            </a:solidFill>
                            <a:latin typeface="Cambria Math" panose="02040503050406030204" pitchFamily="18" charset="0"/>
                            <a:ea typeface="Cambria Math" panose="02040503050406030204" pitchFamily="18" charset="0"/>
                          </a:rPr>
                          <m:t>𝑎𝑞</m:t>
                        </m:r>
                        <m:r>
                          <a:rPr lang="en-US" sz="2400" i="1">
                            <a:solidFill>
                              <a:schemeClr val="accent6">
                                <a:lumMod val="60000"/>
                                <a:lumOff val="40000"/>
                              </a:schemeClr>
                            </a:solidFill>
                            <a:latin typeface="Cambria Math" panose="02040503050406030204" pitchFamily="18" charset="0"/>
                            <a:ea typeface="Cambria Math" panose="02040503050406030204" pitchFamily="18" charset="0"/>
                          </a:rPr>
                          <m:t>)</m:t>
                        </m:r>
                      </m:sub>
                      <m:sup>
                        <m:r>
                          <a:rPr lang="en-US" sz="2400" i="1">
                            <a:solidFill>
                              <a:schemeClr val="accent6">
                                <a:lumMod val="60000"/>
                                <a:lumOff val="40000"/>
                              </a:schemeClr>
                            </a:solidFill>
                            <a:latin typeface="Cambria Math" panose="02040503050406030204" pitchFamily="18" charset="0"/>
                            <a:ea typeface="Cambria Math" panose="02040503050406030204" pitchFamily="18" charset="0"/>
                          </a:rPr>
                          <m:t>2−</m:t>
                        </m:r>
                      </m:sup>
                    </m:sSubSup>
                    <m:r>
                      <a:rPr lang="en-US" sz="2400" i="1">
                        <a:solidFill>
                          <a:schemeClr val="accent6">
                            <a:lumMod val="60000"/>
                            <a:lumOff val="40000"/>
                          </a:schemeClr>
                        </a:solidFill>
                        <a:latin typeface="Cambria Math" panose="02040503050406030204" pitchFamily="18" charset="0"/>
                        <a:ea typeface="Cambria Math" panose="02040503050406030204" pitchFamily="18" charset="0"/>
                      </a:rPr>
                      <m:t> </m:t>
                    </m:r>
                  </m:oMath>
                </a14:m>
                <a:r>
                  <a:rPr lang="en-US" sz="2400" i="1" dirty="0">
                    <a:solidFill>
                      <a:schemeClr val="accent6">
                        <a:lumMod val="60000"/>
                        <a:lumOff val="40000"/>
                      </a:schemeClr>
                    </a:solidFill>
                    <a:latin typeface="Helvetica" pitchFamily="2" charset="0"/>
                    <a:ea typeface="Calibri" panose="020F0502020204030204" pitchFamily="34" charset="0"/>
                    <a:cs typeface="Times New Roman" panose="02020603050405020304" pitchFamily="18" charset="0"/>
                  </a:rPr>
                  <a:t>is the only DIC species contributing to carbonate mineral formation</a:t>
                </a:r>
                <a:r>
                  <a:rPr lang="en-US" sz="2400" i="1" dirty="0">
                    <a:solidFill>
                      <a:schemeClr val="accent6">
                        <a:lumMod val="60000"/>
                        <a:lumOff val="40000"/>
                      </a:schemeClr>
                    </a:solidFill>
                  </a:rPr>
                  <a:t> </a:t>
                </a:r>
              </a:p>
            </p:txBody>
          </p:sp>
        </mc:Choice>
        <mc:Fallback>
          <p:sp>
            <p:nvSpPr>
              <p:cNvPr id="19" name="Rectangle 18">
                <a:extLst>
                  <a:ext uri="{FF2B5EF4-FFF2-40B4-BE49-F238E27FC236}">
                    <a16:creationId xmlns:a16="http://schemas.microsoft.com/office/drawing/2014/main" id="{B656889F-EA11-D14B-A30B-F3E3283C1285}"/>
                  </a:ext>
                </a:extLst>
              </p:cNvPr>
              <p:cNvSpPr>
                <a:spLocks noRot="1" noChangeAspect="1" noMove="1" noResize="1" noEditPoints="1" noAdjustHandles="1" noChangeArrowheads="1" noChangeShapeType="1" noTextEdit="1"/>
              </p:cNvSpPr>
              <p:nvPr/>
            </p:nvSpPr>
            <p:spPr>
              <a:xfrm>
                <a:off x="0" y="5832134"/>
                <a:ext cx="12191999" cy="532710"/>
              </a:xfrm>
              <a:prstGeom prst="rect">
                <a:avLst/>
              </a:prstGeom>
              <a:blipFill>
                <a:blip r:embed="rId9"/>
                <a:stretch>
                  <a:fillRect t="-4651" b="-16279"/>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DB46C99-D0D7-ED48-A43B-04919D8FF1DC}"/>
              </a:ext>
            </a:extLst>
          </p:cNvPr>
          <p:cNvSpPr txBox="1"/>
          <p:nvPr/>
        </p:nvSpPr>
        <p:spPr>
          <a:xfrm>
            <a:off x="19758" y="5188756"/>
            <a:ext cx="11282704" cy="523220"/>
          </a:xfrm>
          <a:prstGeom prst="rect">
            <a:avLst/>
          </a:prstGeom>
          <a:noFill/>
        </p:spPr>
        <p:txBody>
          <a:bodyPr wrap="none" rtlCol="0">
            <a:spAutoFit/>
          </a:bodyPr>
          <a:lstStyle/>
          <a:p>
            <a:r>
              <a:rPr lang="en-US" sz="2800" dirty="0">
                <a:solidFill>
                  <a:schemeClr val="accent5"/>
                </a:solidFill>
              </a:rPr>
              <a:t>What assumption is made about the contributing DIC species for this model?</a:t>
            </a:r>
          </a:p>
        </p:txBody>
      </p:sp>
    </p:spTree>
    <p:extLst>
      <p:ext uri="{BB962C8B-B14F-4D97-AF65-F5344CB8AC3E}">
        <p14:creationId xmlns:p14="http://schemas.microsoft.com/office/powerpoint/2010/main" val="317090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DF0D24-FA82-504E-B288-2F68197DAA7C}"/>
              </a:ext>
            </a:extLst>
          </p:cNvPr>
          <p:cNvSpPr txBox="1"/>
          <p:nvPr/>
        </p:nvSpPr>
        <p:spPr>
          <a:xfrm>
            <a:off x="244544" y="196630"/>
            <a:ext cx="11656944" cy="2308324"/>
          </a:xfrm>
          <a:prstGeom prst="rect">
            <a:avLst/>
          </a:prstGeom>
          <a:noFill/>
        </p:spPr>
        <p:txBody>
          <a:bodyPr wrap="square" rtlCol="0">
            <a:spAutoFit/>
          </a:bodyPr>
          <a:lstStyle/>
          <a:p>
            <a:r>
              <a:rPr lang="en-US" sz="2400" dirty="0">
                <a:solidFill>
                  <a:schemeClr val="accent2"/>
                </a:solidFill>
              </a:rPr>
              <a:t>To improve interpretations of d18O data from modern and fossil carbonates, there is a need to better understand:</a:t>
            </a:r>
          </a:p>
          <a:p>
            <a:endParaRPr lang="en-US" sz="2400" dirty="0">
              <a:solidFill>
                <a:schemeClr val="accent2"/>
              </a:solidFill>
            </a:endParaRPr>
          </a:p>
          <a:p>
            <a:r>
              <a:rPr lang="en-US" sz="2400" dirty="0"/>
              <a:t> (2) What controls the isotopic fractionations between the  precipitating DIC species and CaCO</a:t>
            </a:r>
            <a:r>
              <a:rPr lang="en-US" sz="2400" baseline="-25000" dirty="0"/>
              <a:t>3</a:t>
            </a:r>
            <a:r>
              <a:rPr lang="en-US" sz="2400" dirty="0"/>
              <a:t>?</a:t>
            </a:r>
          </a:p>
          <a:p>
            <a:endParaRPr lang="en-US" sz="2400" dirty="0"/>
          </a:p>
        </p:txBody>
      </p:sp>
      <p:pic>
        <p:nvPicPr>
          <p:cNvPr id="5" name="Picture 4" descr="A picture containing diagram&#10;&#10;Description automatically generated">
            <a:extLst>
              <a:ext uri="{FF2B5EF4-FFF2-40B4-BE49-F238E27FC236}">
                <a16:creationId xmlns:a16="http://schemas.microsoft.com/office/drawing/2014/main" id="{5DE2D4A1-0B19-3C4D-B81F-54042F8A46E5}"/>
              </a:ext>
            </a:extLst>
          </p:cNvPr>
          <p:cNvPicPr>
            <a:picLocks noChangeAspect="1"/>
          </p:cNvPicPr>
          <p:nvPr/>
        </p:nvPicPr>
        <p:blipFill>
          <a:blip r:embed="rId2"/>
          <a:stretch>
            <a:fillRect/>
          </a:stretch>
        </p:blipFill>
        <p:spPr>
          <a:xfrm>
            <a:off x="1054959" y="3723219"/>
            <a:ext cx="5289293" cy="2644647"/>
          </a:xfrm>
          <a:prstGeom prst="rect">
            <a:avLst/>
          </a:prstGeom>
        </p:spPr>
      </p:pic>
      <p:pic>
        <p:nvPicPr>
          <p:cNvPr id="7" name="Picture 6">
            <a:extLst>
              <a:ext uri="{FF2B5EF4-FFF2-40B4-BE49-F238E27FC236}">
                <a16:creationId xmlns:a16="http://schemas.microsoft.com/office/drawing/2014/main" id="{C824E1A5-FE5F-1940-9EEC-BFA78F0C33B0}"/>
              </a:ext>
            </a:extLst>
          </p:cNvPr>
          <p:cNvPicPr>
            <a:picLocks noChangeAspect="1"/>
          </p:cNvPicPr>
          <p:nvPr/>
        </p:nvPicPr>
        <p:blipFill>
          <a:blip r:embed="rId3"/>
          <a:stretch>
            <a:fillRect/>
          </a:stretch>
        </p:blipFill>
        <p:spPr>
          <a:xfrm>
            <a:off x="8064548" y="3951802"/>
            <a:ext cx="2551066" cy="746230"/>
          </a:xfrm>
          <a:prstGeom prst="rect">
            <a:avLst/>
          </a:prstGeom>
        </p:spPr>
      </p:pic>
      <p:sp>
        <p:nvSpPr>
          <p:cNvPr id="8" name="Rectangle 7">
            <a:extLst>
              <a:ext uri="{FF2B5EF4-FFF2-40B4-BE49-F238E27FC236}">
                <a16:creationId xmlns:a16="http://schemas.microsoft.com/office/drawing/2014/main" id="{A68263DA-83CE-044B-B437-BEEACD949844}"/>
              </a:ext>
            </a:extLst>
          </p:cNvPr>
          <p:cNvSpPr/>
          <p:nvPr/>
        </p:nvSpPr>
        <p:spPr>
          <a:xfrm>
            <a:off x="656466" y="2290227"/>
            <a:ext cx="10833100" cy="1138773"/>
          </a:xfrm>
          <a:prstGeom prst="rect">
            <a:avLst/>
          </a:prstGeom>
        </p:spPr>
        <p:txBody>
          <a:bodyPr wrap="square">
            <a:spAutoFit/>
          </a:bodyPr>
          <a:lstStyle/>
          <a:p>
            <a:pPr algn="ctr"/>
            <a:r>
              <a:rPr lang="en-US" sz="2400" dirty="0"/>
              <a:t>	</a:t>
            </a:r>
            <a:r>
              <a:rPr lang="en-US" sz="2400" dirty="0">
                <a:solidFill>
                  <a:schemeClr val="accent6">
                    <a:lumMod val="40000"/>
                    <a:lumOff val="60000"/>
                  </a:schemeClr>
                </a:solidFill>
              </a:rPr>
              <a:t>This model relies on principle that oxygen isotope fractionation during mineral growth is governed by </a:t>
            </a:r>
            <a:r>
              <a:rPr lang="en-US" sz="2400" b="1" dirty="0">
                <a:solidFill>
                  <a:schemeClr val="accent6">
                    <a:lumMod val="40000"/>
                    <a:lumOff val="60000"/>
                  </a:schemeClr>
                </a:solidFill>
              </a:rPr>
              <a:t>calcite dissolution/precipitation ratio </a:t>
            </a:r>
          </a:p>
          <a:p>
            <a:pPr lvl="1" algn="ctr"/>
            <a:r>
              <a:rPr lang="en-US" sz="2000" dirty="0">
                <a:solidFill>
                  <a:schemeClr val="accent6">
                    <a:lumMod val="40000"/>
                    <a:lumOff val="60000"/>
                  </a:schemeClr>
                </a:solidFill>
              </a:rPr>
              <a:t>-- Following work by DePaulo (2011) and Watkins et al., (2014)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A25ADDD-AC81-F046-AD8F-C151E89CF69E}"/>
                  </a:ext>
                </a:extLst>
              </p:cNvPr>
              <p:cNvSpPr txBox="1"/>
              <p:nvPr/>
            </p:nvSpPr>
            <p:spPr>
              <a:xfrm>
                <a:off x="6715270" y="5045543"/>
                <a:ext cx="5642186" cy="954107"/>
              </a:xfrm>
              <a:prstGeom prst="rect">
                <a:avLst/>
              </a:prstGeom>
              <a:noFill/>
            </p:spPr>
            <p:txBody>
              <a:bodyPr wrap="none" rtlCol="0">
                <a:spAutoFit/>
              </a:bodyPr>
              <a:lstStyle/>
              <a:p>
                <a14:m>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𝑟</m:t>
                        </m:r>
                      </m:e>
                      <m:sub>
                        <m:r>
                          <a:rPr lang="en-US" sz="2800" b="0" i="1" dirty="0" smtClean="0">
                            <a:latin typeface="Cambria Math" panose="02040503050406030204" pitchFamily="18" charset="0"/>
                          </a:rPr>
                          <m:t>−</m:t>
                        </m:r>
                        <m:r>
                          <a:rPr lang="en-US" sz="2800" b="0" i="1" dirty="0" smtClean="0">
                            <a:latin typeface="Cambria Math" panose="02040503050406030204" pitchFamily="18" charset="0"/>
                          </a:rPr>
                          <m:t>𝑐</m:t>
                        </m:r>
                      </m:sub>
                    </m:sSub>
                    <m:r>
                      <a:rPr lang="en-US" sz="2800" i="1" dirty="0">
                        <a:latin typeface="Cambria Math" panose="02040503050406030204" pitchFamily="18" charset="0"/>
                      </a:rPr>
                      <m:t> </m:t>
                    </m:r>
                  </m:oMath>
                </a14:m>
                <a:r>
                  <a:rPr lang="en-US" sz="2800" dirty="0"/>
                  <a:t>is the backward rate (dissolution) </a:t>
                </a:r>
              </a:p>
              <a:p>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𝑟</m:t>
                        </m:r>
                      </m:e>
                      <m:sub>
                        <m:r>
                          <a:rPr lang="en-US" sz="2800" b="0" i="1" dirty="0" smtClean="0">
                            <a:latin typeface="Cambria Math" panose="02040503050406030204" pitchFamily="18" charset="0"/>
                          </a:rPr>
                          <m:t>+</m:t>
                        </m:r>
                        <m:r>
                          <a:rPr lang="en-US" sz="2800" i="1" dirty="0">
                            <a:latin typeface="Cambria Math" panose="02040503050406030204" pitchFamily="18" charset="0"/>
                          </a:rPr>
                          <m:t>𝑐</m:t>
                        </m:r>
                      </m:sub>
                    </m:sSub>
                  </m:oMath>
                </a14:m>
                <a:r>
                  <a:rPr lang="en-US" sz="2800" dirty="0"/>
                  <a:t> is the forward rate (precipitation) </a:t>
                </a:r>
              </a:p>
            </p:txBody>
          </p:sp>
        </mc:Choice>
        <mc:Fallback>
          <p:sp>
            <p:nvSpPr>
              <p:cNvPr id="9" name="TextBox 8">
                <a:extLst>
                  <a:ext uri="{FF2B5EF4-FFF2-40B4-BE49-F238E27FC236}">
                    <a16:creationId xmlns:a16="http://schemas.microsoft.com/office/drawing/2014/main" id="{EA25ADDD-AC81-F046-AD8F-C151E89CF69E}"/>
                  </a:ext>
                </a:extLst>
              </p:cNvPr>
              <p:cNvSpPr txBox="1">
                <a:spLocks noRot="1" noChangeAspect="1" noMove="1" noResize="1" noEditPoints="1" noAdjustHandles="1" noChangeArrowheads="1" noChangeShapeType="1" noTextEdit="1"/>
              </p:cNvSpPr>
              <p:nvPr/>
            </p:nvSpPr>
            <p:spPr>
              <a:xfrm>
                <a:off x="6715270" y="5045543"/>
                <a:ext cx="5642186" cy="954107"/>
              </a:xfrm>
              <a:prstGeom prst="rect">
                <a:avLst/>
              </a:prstGeom>
              <a:blipFill>
                <a:blip r:embed="rId4"/>
                <a:stretch>
                  <a:fillRect t="-6579" r="-2022" b="-17105"/>
                </a:stretch>
              </a:blipFill>
            </p:spPr>
            <p:txBody>
              <a:bodyPr/>
              <a:lstStyle/>
              <a:p>
                <a:r>
                  <a:rPr lang="en-US">
                    <a:noFill/>
                  </a:rPr>
                  <a:t> </a:t>
                </a:r>
              </a:p>
            </p:txBody>
          </p:sp>
        </mc:Fallback>
      </mc:AlternateContent>
    </p:spTree>
    <p:extLst>
      <p:ext uri="{BB962C8B-B14F-4D97-AF65-F5344CB8AC3E}">
        <p14:creationId xmlns:p14="http://schemas.microsoft.com/office/powerpoint/2010/main" val="24142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CFA38D-377C-FD42-9451-D74CAEFF1C3C}"/>
              </a:ext>
            </a:extLst>
          </p:cNvPr>
          <p:cNvGrpSpPr/>
          <p:nvPr/>
        </p:nvGrpSpPr>
        <p:grpSpPr>
          <a:xfrm>
            <a:off x="2734705" y="450056"/>
            <a:ext cx="6722589" cy="5957888"/>
            <a:chOff x="2492847" y="0"/>
            <a:chExt cx="7206305" cy="6858000"/>
          </a:xfrm>
        </p:grpSpPr>
        <p:pic>
          <p:nvPicPr>
            <p:cNvPr id="5" name="Picture 4" descr="Diagram&#10;&#10;Description automatically generated">
              <a:extLst>
                <a:ext uri="{FF2B5EF4-FFF2-40B4-BE49-F238E27FC236}">
                  <a16:creationId xmlns:a16="http://schemas.microsoft.com/office/drawing/2014/main" id="{EDF343CE-9BA5-414C-BDF1-CCD977865E32}"/>
                </a:ext>
              </a:extLst>
            </p:cNvPr>
            <p:cNvPicPr>
              <a:picLocks noChangeAspect="1"/>
            </p:cNvPicPr>
            <p:nvPr/>
          </p:nvPicPr>
          <p:blipFill>
            <a:blip r:embed="rId2"/>
            <a:stretch>
              <a:fillRect/>
            </a:stretch>
          </p:blipFill>
          <p:spPr>
            <a:xfrm>
              <a:off x="2492847" y="0"/>
              <a:ext cx="7206305" cy="6858000"/>
            </a:xfrm>
            <a:prstGeom prst="rect">
              <a:avLst/>
            </a:prstGeom>
          </p:spPr>
        </p:pic>
        <p:sp>
          <p:nvSpPr>
            <p:cNvPr id="6" name="TextBox 5">
              <a:extLst>
                <a:ext uri="{FF2B5EF4-FFF2-40B4-BE49-F238E27FC236}">
                  <a16:creationId xmlns:a16="http://schemas.microsoft.com/office/drawing/2014/main" id="{BB555CCA-87BE-8F4E-8614-6F633B684CD9}"/>
                </a:ext>
              </a:extLst>
            </p:cNvPr>
            <p:cNvSpPr txBox="1"/>
            <p:nvPr/>
          </p:nvSpPr>
          <p:spPr>
            <a:xfrm>
              <a:off x="2714625" y="4400551"/>
              <a:ext cx="2285262" cy="425130"/>
            </a:xfrm>
            <a:prstGeom prst="rect">
              <a:avLst/>
            </a:prstGeom>
            <a:noFill/>
          </p:spPr>
          <p:txBody>
            <a:bodyPr wrap="none" rtlCol="0">
              <a:spAutoFit/>
            </a:bodyPr>
            <a:lstStyle/>
            <a:p>
              <a:r>
                <a:rPr lang="en-US" dirty="0" err="1">
                  <a:solidFill>
                    <a:schemeClr val="bg1"/>
                  </a:solidFill>
                </a:rPr>
                <a:t>Wolthers</a:t>
              </a:r>
              <a:r>
                <a:rPr lang="en-US" dirty="0">
                  <a:solidFill>
                    <a:schemeClr val="bg1"/>
                  </a:solidFill>
                </a:rPr>
                <a:t> et al., 2012</a:t>
              </a:r>
            </a:p>
          </p:txBody>
        </p:sp>
      </p:grpSp>
    </p:spTree>
    <p:extLst>
      <p:ext uri="{BB962C8B-B14F-4D97-AF65-F5344CB8AC3E}">
        <p14:creationId xmlns:p14="http://schemas.microsoft.com/office/powerpoint/2010/main" val="97198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7541B67-7DC3-F94E-9C68-C062696DE1C5}"/>
              </a:ext>
            </a:extLst>
          </p:cNvPr>
          <p:cNvPicPr/>
          <p:nvPr/>
        </p:nvPicPr>
        <p:blipFill>
          <a:blip r:embed="rId3">
            <a:extLst>
              <a:ext uri="{28A0092B-C50C-407E-A947-70E740481C1C}">
                <a14:useLocalDpi xmlns:a14="http://schemas.microsoft.com/office/drawing/2010/main" val="0"/>
              </a:ext>
            </a:extLst>
          </a:blip>
          <a:stretch>
            <a:fillRect/>
          </a:stretch>
        </p:blipFill>
        <p:spPr>
          <a:xfrm>
            <a:off x="2563034" y="3041158"/>
            <a:ext cx="6239111" cy="3587018"/>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4B14E3DB-F280-4943-883E-4C56CDE9EB1F}"/>
              </a:ext>
            </a:extLst>
          </p:cNvPr>
          <p:cNvPicPr>
            <a:picLocks noChangeAspect="1"/>
          </p:cNvPicPr>
          <p:nvPr/>
        </p:nvPicPr>
        <p:blipFill>
          <a:blip r:embed="rId4"/>
          <a:stretch>
            <a:fillRect/>
          </a:stretch>
        </p:blipFill>
        <p:spPr>
          <a:xfrm>
            <a:off x="6191250" y="1919542"/>
            <a:ext cx="5509713" cy="987157"/>
          </a:xfrm>
          <a:prstGeom prst="rect">
            <a:avLst/>
          </a:prstGeom>
        </p:spPr>
      </p:pic>
      <p:sp>
        <p:nvSpPr>
          <p:cNvPr id="7" name="Rectangle 6">
            <a:extLst>
              <a:ext uri="{FF2B5EF4-FFF2-40B4-BE49-F238E27FC236}">
                <a16:creationId xmlns:a16="http://schemas.microsoft.com/office/drawing/2014/main" id="{A737053C-BA7A-0E44-A125-922B1FC7CC90}"/>
              </a:ext>
            </a:extLst>
          </p:cNvPr>
          <p:cNvSpPr/>
          <p:nvPr/>
        </p:nvSpPr>
        <p:spPr>
          <a:xfrm>
            <a:off x="172877" y="446254"/>
            <a:ext cx="11900061" cy="523220"/>
          </a:xfrm>
          <a:prstGeom prst="rect">
            <a:avLst/>
          </a:prstGeom>
        </p:spPr>
        <p:txBody>
          <a:bodyPr wrap="square">
            <a:spAutoFit/>
          </a:bodyPr>
          <a:lstStyle/>
          <a:p>
            <a:r>
              <a:rPr lang="en-US" sz="2800" dirty="0">
                <a:solidFill>
                  <a:schemeClr val="accent2"/>
                </a:solidFill>
              </a:rPr>
              <a:t>Result 1: Equilibrium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only approached at low omega and low ionic strength </a:t>
            </a:r>
          </a:p>
        </p:txBody>
      </p:sp>
      <p:sp>
        <p:nvSpPr>
          <p:cNvPr id="8" name="TextBox 7">
            <a:extLst>
              <a:ext uri="{FF2B5EF4-FFF2-40B4-BE49-F238E27FC236}">
                <a16:creationId xmlns:a16="http://schemas.microsoft.com/office/drawing/2014/main" id="{CBBE1D9F-F68F-4A42-943B-CB23D9FB7E94}"/>
              </a:ext>
            </a:extLst>
          </p:cNvPr>
          <p:cNvSpPr txBox="1"/>
          <p:nvPr/>
        </p:nvSpPr>
        <p:spPr>
          <a:xfrm>
            <a:off x="172877" y="1415750"/>
            <a:ext cx="5509713" cy="369332"/>
          </a:xfrm>
          <a:prstGeom prst="rect">
            <a:avLst/>
          </a:prstGeom>
          <a:noFill/>
        </p:spPr>
        <p:txBody>
          <a:bodyPr wrap="none" rtlCol="0">
            <a:spAutoFit/>
          </a:bodyPr>
          <a:lstStyle/>
          <a:p>
            <a:r>
              <a:rPr lang="en-US" dirty="0"/>
              <a:t>4.2.1 Kinetic vs equilibrium isotope fractionation -- p.119</a:t>
            </a:r>
          </a:p>
        </p:txBody>
      </p:sp>
    </p:spTree>
    <p:extLst>
      <p:ext uri="{BB962C8B-B14F-4D97-AF65-F5344CB8AC3E}">
        <p14:creationId xmlns:p14="http://schemas.microsoft.com/office/powerpoint/2010/main" val="358923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7053C-BA7A-0E44-A125-922B1FC7CC90}"/>
              </a:ext>
            </a:extLst>
          </p:cNvPr>
          <p:cNvSpPr/>
          <p:nvPr/>
        </p:nvSpPr>
        <p:spPr>
          <a:xfrm>
            <a:off x="172877" y="446254"/>
            <a:ext cx="11900061" cy="523220"/>
          </a:xfrm>
          <a:prstGeom prst="rect">
            <a:avLst/>
          </a:prstGeom>
        </p:spPr>
        <p:txBody>
          <a:bodyPr wrap="square">
            <a:spAutoFit/>
          </a:bodyPr>
          <a:lstStyle/>
          <a:p>
            <a:r>
              <a:rPr lang="en-US" sz="2800" dirty="0">
                <a:solidFill>
                  <a:schemeClr val="accent2"/>
                </a:solidFill>
              </a:rPr>
              <a:t>Result 1: Equilibrium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only approached at low omega and low ionic strength </a:t>
            </a:r>
          </a:p>
        </p:txBody>
      </p:sp>
      <p:sp>
        <p:nvSpPr>
          <p:cNvPr id="9" name="TextBox 8">
            <a:extLst>
              <a:ext uri="{FF2B5EF4-FFF2-40B4-BE49-F238E27FC236}">
                <a16:creationId xmlns:a16="http://schemas.microsoft.com/office/drawing/2014/main" id="{83A0192E-8E66-A947-A597-E1EA87B5D54C}"/>
              </a:ext>
            </a:extLst>
          </p:cNvPr>
          <p:cNvSpPr txBox="1"/>
          <p:nvPr/>
        </p:nvSpPr>
        <p:spPr>
          <a:xfrm>
            <a:off x="7172325" y="1415749"/>
            <a:ext cx="4846798" cy="1200329"/>
          </a:xfrm>
          <a:prstGeom prst="rect">
            <a:avLst/>
          </a:prstGeom>
          <a:noFill/>
        </p:spPr>
        <p:txBody>
          <a:bodyPr wrap="square" rtlCol="0">
            <a:spAutoFit/>
          </a:bodyPr>
          <a:lstStyle/>
          <a:p>
            <a:pPr algn="ctr"/>
            <a:r>
              <a:rPr lang="en-US" sz="2400" dirty="0">
                <a:solidFill>
                  <a:schemeClr val="accent4"/>
                </a:solidFill>
              </a:rPr>
              <a:t>What implications does this result have on the assumption of equilibrium within </a:t>
            </a:r>
            <a:r>
              <a:rPr lang="el-GR" sz="2400" dirty="0">
                <a:solidFill>
                  <a:schemeClr val="accent4"/>
                </a:solidFill>
              </a:rPr>
              <a:t> δ</a:t>
            </a:r>
            <a:r>
              <a:rPr lang="en-US" sz="2400" baseline="30000" dirty="0">
                <a:solidFill>
                  <a:schemeClr val="accent4"/>
                </a:solidFill>
              </a:rPr>
              <a:t>18</a:t>
            </a:r>
            <a:r>
              <a:rPr lang="en-US" sz="2400" dirty="0">
                <a:solidFill>
                  <a:schemeClr val="accent4"/>
                </a:solidFill>
              </a:rPr>
              <a:t>O systems?</a:t>
            </a:r>
          </a:p>
        </p:txBody>
      </p:sp>
      <p:sp>
        <p:nvSpPr>
          <p:cNvPr id="10" name="TextBox 9">
            <a:extLst>
              <a:ext uri="{FF2B5EF4-FFF2-40B4-BE49-F238E27FC236}">
                <a16:creationId xmlns:a16="http://schemas.microsoft.com/office/drawing/2014/main" id="{61878FF3-B07F-2248-9A2A-D61CB5F19951}"/>
              </a:ext>
            </a:extLst>
          </p:cNvPr>
          <p:cNvSpPr txBox="1"/>
          <p:nvPr/>
        </p:nvSpPr>
        <p:spPr>
          <a:xfrm>
            <a:off x="7995838" y="3443287"/>
            <a:ext cx="3867548" cy="1938992"/>
          </a:xfrm>
          <a:prstGeom prst="rect">
            <a:avLst/>
          </a:prstGeom>
          <a:noFill/>
        </p:spPr>
        <p:txBody>
          <a:bodyPr wrap="square" rtlCol="0">
            <a:spAutoFit/>
          </a:bodyPr>
          <a:lstStyle/>
          <a:p>
            <a:pPr marL="285750" indent="-285750">
              <a:buFontTx/>
              <a:buChar char="-"/>
            </a:pPr>
            <a:r>
              <a:rPr lang="en-US" sz="2000" dirty="0"/>
              <a:t>High omega or ionic strength systems…. Not in equilibrium</a:t>
            </a:r>
          </a:p>
          <a:p>
            <a:pPr marL="285750" indent="-285750">
              <a:buFontTx/>
              <a:buChar char="-"/>
            </a:pPr>
            <a:endParaRPr lang="en-US" sz="2000" dirty="0"/>
          </a:p>
          <a:p>
            <a:pPr marL="285750" indent="-285750">
              <a:buFontTx/>
              <a:buChar char="-"/>
            </a:pPr>
            <a:r>
              <a:rPr lang="en-US" sz="2000" dirty="0"/>
              <a:t>Ex: Oceans, lakes, super-saturation due to dry-downs (wetlands or soils)</a:t>
            </a:r>
          </a:p>
        </p:txBody>
      </p:sp>
      <p:pic>
        <p:nvPicPr>
          <p:cNvPr id="11" name="Picture 10" descr="Diagram&#10;&#10;Description automatically generated">
            <a:extLst>
              <a:ext uri="{FF2B5EF4-FFF2-40B4-BE49-F238E27FC236}">
                <a16:creationId xmlns:a16="http://schemas.microsoft.com/office/drawing/2014/main" id="{5AA6E091-2586-7142-BBDD-C9846FED857A}"/>
              </a:ext>
            </a:extLst>
          </p:cNvPr>
          <p:cNvPicPr>
            <a:picLocks noChangeAspect="1"/>
          </p:cNvPicPr>
          <p:nvPr/>
        </p:nvPicPr>
        <p:blipFill rotWithShape="1">
          <a:blip r:embed="rId3"/>
          <a:srcRect l="3424" r="4189" b="48958"/>
          <a:stretch/>
        </p:blipFill>
        <p:spPr>
          <a:xfrm>
            <a:off x="808402" y="1534330"/>
            <a:ext cx="5921012" cy="4697015"/>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3916DF4-4D72-EC45-930A-314EAC6D35AF}"/>
                  </a:ext>
                </a:extLst>
              </p:cNvPr>
              <p:cNvSpPr txBox="1"/>
              <p:nvPr/>
            </p:nvSpPr>
            <p:spPr>
              <a:xfrm>
                <a:off x="8576724" y="6017536"/>
                <a:ext cx="2699522" cy="427618"/>
              </a:xfrm>
              <a:prstGeom prst="rect">
                <a:avLst/>
              </a:prstGeom>
              <a:noFill/>
            </p:spPr>
            <p:txBody>
              <a:bodyPr wrap="non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𝑐</m:t>
                        </m:r>
                        <m:r>
                          <a:rPr lang="en-US" sz="2000" i="1">
                            <a:latin typeface="Cambria Math" panose="02040503050406030204" pitchFamily="18" charset="0"/>
                          </a:rPr>
                          <m:t>/</m:t>
                        </m:r>
                        <m:r>
                          <a:rPr lang="en-US" sz="2000" i="1">
                            <a:latin typeface="Cambria Math" panose="02040503050406030204" pitchFamily="18" charset="0"/>
                          </a:rPr>
                          <m:t>𝑤</m:t>
                        </m:r>
                      </m:sub>
                    </m:sSub>
                  </m:oMath>
                </a14:m>
                <a:r>
                  <a:rPr lang="en-US" sz="2000" dirty="0"/>
                  <a:t> = 1.00542 at 33.7C</a:t>
                </a:r>
              </a:p>
            </p:txBody>
          </p:sp>
        </mc:Choice>
        <mc:Fallback>
          <p:sp>
            <p:nvSpPr>
              <p:cNvPr id="12" name="TextBox 11">
                <a:extLst>
                  <a:ext uri="{FF2B5EF4-FFF2-40B4-BE49-F238E27FC236}">
                    <a16:creationId xmlns:a16="http://schemas.microsoft.com/office/drawing/2014/main" id="{D3916DF4-4D72-EC45-930A-314EAC6D35AF}"/>
                  </a:ext>
                </a:extLst>
              </p:cNvPr>
              <p:cNvSpPr txBox="1">
                <a:spLocks noRot="1" noChangeAspect="1" noMove="1" noResize="1" noEditPoints="1" noAdjustHandles="1" noChangeArrowheads="1" noChangeShapeType="1" noTextEdit="1"/>
              </p:cNvSpPr>
              <p:nvPr/>
            </p:nvSpPr>
            <p:spPr>
              <a:xfrm>
                <a:off x="8576724" y="6017536"/>
                <a:ext cx="2699522" cy="427618"/>
              </a:xfrm>
              <a:prstGeom prst="rect">
                <a:avLst/>
              </a:prstGeom>
              <a:blipFill>
                <a:blip r:embed="rId4"/>
                <a:stretch>
                  <a:fillRect t="-5714" r="-935" b="-171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266126C-D107-2845-A361-B8F70B5206BD}"/>
              </a:ext>
            </a:extLst>
          </p:cNvPr>
          <p:cNvSpPr txBox="1"/>
          <p:nvPr/>
        </p:nvSpPr>
        <p:spPr>
          <a:xfrm>
            <a:off x="7362288" y="6411746"/>
            <a:ext cx="936667" cy="369332"/>
          </a:xfrm>
          <a:prstGeom prst="rect">
            <a:avLst/>
          </a:prstGeom>
          <a:noFill/>
        </p:spPr>
        <p:txBody>
          <a:bodyPr wrap="none" rtlCol="0">
            <a:spAutoFit/>
          </a:bodyPr>
          <a:lstStyle/>
          <a:p>
            <a:r>
              <a:rPr lang="en-US" dirty="0"/>
              <a:t>Figure 3</a:t>
            </a:r>
          </a:p>
        </p:txBody>
      </p:sp>
    </p:spTree>
    <p:extLst>
      <p:ext uri="{BB962C8B-B14F-4D97-AF65-F5344CB8AC3E}">
        <p14:creationId xmlns:p14="http://schemas.microsoft.com/office/powerpoint/2010/main" val="39922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C9867AD-433F-AE4D-B99A-2461D7D41516}"/>
              </a:ext>
            </a:extLst>
          </p:cNvPr>
          <p:cNvPicPr>
            <a:picLocks noChangeAspect="1"/>
          </p:cNvPicPr>
          <p:nvPr/>
        </p:nvPicPr>
        <p:blipFill rotWithShape="1">
          <a:blip r:embed="rId3"/>
          <a:srcRect t="52083"/>
          <a:stretch/>
        </p:blipFill>
        <p:spPr>
          <a:xfrm>
            <a:off x="7015163" y="1943098"/>
            <a:ext cx="5108545" cy="3514726"/>
          </a:xfrm>
          <a:prstGeom prst="rect">
            <a:avLst/>
          </a:prstGeom>
        </p:spPr>
      </p:pic>
      <p:pic>
        <p:nvPicPr>
          <p:cNvPr id="5" name="Picture 4" descr="Diagram&#10;&#10;Description automatically generated">
            <a:extLst>
              <a:ext uri="{FF2B5EF4-FFF2-40B4-BE49-F238E27FC236}">
                <a16:creationId xmlns:a16="http://schemas.microsoft.com/office/drawing/2014/main" id="{895516FA-BDB5-984E-BB61-BB3D4FF298A3}"/>
              </a:ext>
            </a:extLst>
          </p:cNvPr>
          <p:cNvPicPr>
            <a:picLocks noChangeAspect="1"/>
          </p:cNvPicPr>
          <p:nvPr/>
        </p:nvPicPr>
        <p:blipFill rotWithShape="1">
          <a:blip r:embed="rId3"/>
          <a:srcRect l="3424" r="4189" b="48958"/>
          <a:stretch/>
        </p:blipFill>
        <p:spPr>
          <a:xfrm>
            <a:off x="0" y="917970"/>
            <a:ext cx="7015163" cy="5564982"/>
          </a:xfrm>
          <a:prstGeom prst="rect">
            <a:avLst/>
          </a:prstGeom>
        </p:spPr>
      </p:pic>
    </p:spTree>
    <p:extLst>
      <p:ext uri="{BB962C8B-B14F-4D97-AF65-F5344CB8AC3E}">
        <p14:creationId xmlns:p14="http://schemas.microsoft.com/office/powerpoint/2010/main" val="31844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ocean carbonate chemistry and pH are related.">
            <a:extLst>
              <a:ext uri="{FF2B5EF4-FFF2-40B4-BE49-F238E27FC236}">
                <a16:creationId xmlns:a16="http://schemas.microsoft.com/office/drawing/2014/main" id="{F8B10867-5844-0B41-BAA6-BCCC3A7D40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49"/>
          <a:stretch/>
        </p:blipFill>
        <p:spPr bwMode="auto">
          <a:xfrm>
            <a:off x="4152901" y="289718"/>
            <a:ext cx="7624763" cy="6278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3F120B-934E-304D-9C8B-60FACBB6E759}"/>
              </a:ext>
            </a:extLst>
          </p:cNvPr>
          <p:cNvSpPr txBox="1"/>
          <p:nvPr/>
        </p:nvSpPr>
        <p:spPr>
          <a:xfrm>
            <a:off x="1528336" y="6269038"/>
            <a:ext cx="2624565" cy="369332"/>
          </a:xfrm>
          <a:prstGeom prst="rect">
            <a:avLst/>
          </a:prstGeom>
          <a:noFill/>
        </p:spPr>
        <p:txBody>
          <a:bodyPr wrap="none" rtlCol="0">
            <a:spAutoFit/>
          </a:bodyPr>
          <a:lstStyle/>
          <a:p>
            <a:r>
              <a:rPr lang="en-US" dirty="0"/>
              <a:t>Barker and </a:t>
            </a:r>
            <a:r>
              <a:rPr lang="en-US" dirty="0" err="1"/>
              <a:t>Ridgwell</a:t>
            </a:r>
            <a:r>
              <a:rPr lang="en-US" dirty="0"/>
              <a:t>, 2012</a:t>
            </a:r>
          </a:p>
        </p:txBody>
      </p:sp>
      <p:sp>
        <p:nvSpPr>
          <p:cNvPr id="6" name="TextBox 5">
            <a:extLst>
              <a:ext uri="{FF2B5EF4-FFF2-40B4-BE49-F238E27FC236}">
                <a16:creationId xmlns:a16="http://schemas.microsoft.com/office/drawing/2014/main" id="{E7D9336E-5BCA-444E-825A-5ABA142DC37A}"/>
              </a:ext>
            </a:extLst>
          </p:cNvPr>
          <p:cNvSpPr txBox="1"/>
          <p:nvPr/>
        </p:nvSpPr>
        <p:spPr>
          <a:xfrm>
            <a:off x="709036" y="403896"/>
            <a:ext cx="2868927" cy="954107"/>
          </a:xfrm>
          <a:prstGeom prst="rect">
            <a:avLst/>
          </a:prstGeom>
          <a:noFill/>
        </p:spPr>
        <p:txBody>
          <a:bodyPr wrap="none" rtlCol="0">
            <a:spAutoFit/>
          </a:bodyPr>
          <a:lstStyle/>
          <a:p>
            <a:pPr algn="ctr"/>
            <a:r>
              <a:rPr lang="en-US" sz="2800" dirty="0">
                <a:solidFill>
                  <a:schemeClr val="accent2"/>
                </a:solidFill>
              </a:rPr>
              <a:t>Carbonate Species</a:t>
            </a:r>
          </a:p>
          <a:p>
            <a:pPr algn="ctr"/>
            <a:r>
              <a:rPr lang="en-US" sz="2800" dirty="0">
                <a:solidFill>
                  <a:schemeClr val="accent2"/>
                </a:solidFill>
              </a:rPr>
              <a:t>in Natural Waters</a:t>
            </a:r>
          </a:p>
        </p:txBody>
      </p:sp>
      <p:sp>
        <p:nvSpPr>
          <p:cNvPr id="7" name="TextBox 6">
            <a:extLst>
              <a:ext uri="{FF2B5EF4-FFF2-40B4-BE49-F238E27FC236}">
                <a16:creationId xmlns:a16="http://schemas.microsoft.com/office/drawing/2014/main" id="{76D755B7-329A-1F47-8CDD-115FB8C0E9C8}"/>
              </a:ext>
            </a:extLst>
          </p:cNvPr>
          <p:cNvSpPr txBox="1"/>
          <p:nvPr/>
        </p:nvSpPr>
        <p:spPr>
          <a:xfrm>
            <a:off x="300412" y="2143124"/>
            <a:ext cx="3686174" cy="3046988"/>
          </a:xfrm>
          <a:prstGeom prst="rect">
            <a:avLst/>
          </a:prstGeom>
          <a:noFill/>
        </p:spPr>
        <p:txBody>
          <a:bodyPr wrap="square" rtlCol="0">
            <a:spAutoFit/>
          </a:bodyPr>
          <a:lstStyle/>
          <a:p>
            <a:pPr marL="285750" indent="-285750">
              <a:buFontTx/>
              <a:buChar char="-"/>
            </a:pPr>
            <a:r>
              <a:rPr lang="en-US" sz="2400" dirty="0"/>
              <a:t>CO</a:t>
            </a:r>
            <a:r>
              <a:rPr lang="en-US" sz="2400" baseline="-25000" dirty="0"/>
              <a:t>2 </a:t>
            </a:r>
            <a:r>
              <a:rPr lang="en-US" sz="2400" dirty="0"/>
              <a:t>dissolves into water</a:t>
            </a:r>
          </a:p>
          <a:p>
            <a:pPr marL="285750" indent="-285750">
              <a:buFontTx/>
              <a:buChar char="-"/>
            </a:pPr>
            <a:endParaRPr lang="en-US" sz="2400" dirty="0"/>
          </a:p>
          <a:p>
            <a:pPr marL="285750" indent="-285750">
              <a:buFontTx/>
              <a:buChar char="-"/>
            </a:pPr>
            <a:r>
              <a:rPr lang="en-US" sz="2400" dirty="0"/>
              <a:t>Forms a cascade of weak acids</a:t>
            </a:r>
          </a:p>
          <a:p>
            <a:pPr marL="285750" indent="-285750">
              <a:buFontTx/>
              <a:buChar char="-"/>
            </a:pPr>
            <a:endParaRPr lang="en-US" sz="2400" dirty="0"/>
          </a:p>
          <a:p>
            <a:pPr marL="285750" indent="-285750">
              <a:buFontTx/>
              <a:buChar char="-"/>
            </a:pPr>
            <a:r>
              <a:rPr lang="en-US" sz="2400" dirty="0"/>
              <a:t>Concentration of species is dependent on pH of system</a:t>
            </a:r>
          </a:p>
        </p:txBody>
      </p:sp>
      <p:sp>
        <p:nvSpPr>
          <p:cNvPr id="8" name="TextBox 7">
            <a:extLst>
              <a:ext uri="{FF2B5EF4-FFF2-40B4-BE49-F238E27FC236}">
                <a16:creationId xmlns:a16="http://schemas.microsoft.com/office/drawing/2014/main" id="{71B7741A-C5AE-4B41-994B-458869FD8B50}"/>
              </a:ext>
            </a:extLst>
          </p:cNvPr>
          <p:cNvSpPr txBox="1"/>
          <p:nvPr/>
        </p:nvSpPr>
        <p:spPr>
          <a:xfrm>
            <a:off x="5172076" y="1571626"/>
            <a:ext cx="1473480" cy="369332"/>
          </a:xfrm>
          <a:prstGeom prst="rect">
            <a:avLst/>
          </a:prstGeom>
          <a:noFill/>
        </p:spPr>
        <p:txBody>
          <a:bodyPr wrap="none" rtlCol="0">
            <a:spAutoFit/>
          </a:bodyPr>
          <a:lstStyle/>
          <a:p>
            <a:r>
              <a:rPr lang="en-US" dirty="0">
                <a:solidFill>
                  <a:srgbClr val="002060"/>
                </a:solidFill>
              </a:rPr>
              <a:t>Carbonic Acid</a:t>
            </a:r>
          </a:p>
        </p:txBody>
      </p:sp>
      <p:sp>
        <p:nvSpPr>
          <p:cNvPr id="9" name="TextBox 8">
            <a:extLst>
              <a:ext uri="{FF2B5EF4-FFF2-40B4-BE49-F238E27FC236}">
                <a16:creationId xmlns:a16="http://schemas.microsoft.com/office/drawing/2014/main" id="{BC0A6A5E-A525-DE42-9165-52C9C4B531B9}"/>
              </a:ext>
            </a:extLst>
          </p:cNvPr>
          <p:cNvSpPr txBox="1"/>
          <p:nvPr/>
        </p:nvSpPr>
        <p:spPr>
          <a:xfrm>
            <a:off x="6296025" y="3647061"/>
            <a:ext cx="1313052" cy="369332"/>
          </a:xfrm>
          <a:prstGeom prst="rect">
            <a:avLst/>
          </a:prstGeom>
          <a:noFill/>
        </p:spPr>
        <p:txBody>
          <a:bodyPr wrap="none" rtlCol="0">
            <a:spAutoFit/>
          </a:bodyPr>
          <a:lstStyle/>
          <a:p>
            <a:r>
              <a:rPr lang="en-US" dirty="0">
                <a:solidFill>
                  <a:schemeClr val="accent1"/>
                </a:solidFill>
              </a:rPr>
              <a:t>Bicarbonate</a:t>
            </a:r>
          </a:p>
        </p:txBody>
      </p:sp>
      <p:sp>
        <p:nvSpPr>
          <p:cNvPr id="10" name="TextBox 9">
            <a:extLst>
              <a:ext uri="{FF2B5EF4-FFF2-40B4-BE49-F238E27FC236}">
                <a16:creationId xmlns:a16="http://schemas.microsoft.com/office/drawing/2014/main" id="{61460108-42AC-F645-ABAD-5E92286664D6}"/>
              </a:ext>
            </a:extLst>
          </p:cNvPr>
          <p:cNvSpPr txBox="1"/>
          <p:nvPr/>
        </p:nvSpPr>
        <p:spPr>
          <a:xfrm>
            <a:off x="10220325" y="1555196"/>
            <a:ext cx="1162691" cy="369332"/>
          </a:xfrm>
          <a:prstGeom prst="rect">
            <a:avLst/>
          </a:prstGeom>
          <a:noFill/>
        </p:spPr>
        <p:txBody>
          <a:bodyPr wrap="none" rtlCol="0">
            <a:spAutoFit/>
          </a:bodyPr>
          <a:lstStyle/>
          <a:p>
            <a:r>
              <a:rPr lang="en-US" dirty="0">
                <a:solidFill>
                  <a:srgbClr val="00B050"/>
                </a:solidFill>
              </a:rPr>
              <a:t>Carbonate</a:t>
            </a:r>
          </a:p>
        </p:txBody>
      </p:sp>
    </p:spTree>
    <p:extLst>
      <p:ext uri="{BB962C8B-B14F-4D97-AF65-F5344CB8AC3E}">
        <p14:creationId xmlns:p14="http://schemas.microsoft.com/office/powerpoint/2010/main" val="220383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7053C-BA7A-0E44-A125-922B1FC7CC90}"/>
              </a:ext>
            </a:extLst>
          </p:cNvPr>
          <p:cNvSpPr/>
          <p:nvPr/>
        </p:nvSpPr>
        <p:spPr>
          <a:xfrm>
            <a:off x="0" y="203367"/>
            <a:ext cx="7177013" cy="1384995"/>
          </a:xfrm>
          <a:prstGeom prst="rect">
            <a:avLst/>
          </a:prstGeom>
        </p:spPr>
        <p:txBody>
          <a:bodyPr wrap="square">
            <a:spAutoFit/>
          </a:bodyPr>
          <a:lstStyle/>
          <a:p>
            <a:pPr algn="ctr"/>
            <a:r>
              <a:rPr lang="en-US" sz="2800" dirty="0">
                <a:solidFill>
                  <a:schemeClr val="accent2"/>
                </a:solidFill>
              </a:rPr>
              <a:t>Result 2: 	Sensitivity of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to pH and mineral growth rate depends on level of isotopic equilibrium between carbonate ion and water </a:t>
            </a:r>
          </a:p>
        </p:txBody>
      </p:sp>
      <p:sp>
        <p:nvSpPr>
          <p:cNvPr id="2" name="TextBox 1">
            <a:extLst>
              <a:ext uri="{FF2B5EF4-FFF2-40B4-BE49-F238E27FC236}">
                <a16:creationId xmlns:a16="http://schemas.microsoft.com/office/drawing/2014/main" id="{8798C368-8223-C149-97C8-EA84A27656E3}"/>
              </a:ext>
            </a:extLst>
          </p:cNvPr>
          <p:cNvSpPr txBox="1"/>
          <p:nvPr/>
        </p:nvSpPr>
        <p:spPr>
          <a:xfrm>
            <a:off x="265075" y="1743076"/>
            <a:ext cx="7099461" cy="3170099"/>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﻿When the precipitating CO</a:t>
            </a:r>
            <a:r>
              <a:rPr lang="en-US" sz="2000" baseline="-25000" dirty="0"/>
              <a:t>3</a:t>
            </a:r>
            <a:r>
              <a:rPr lang="en-US" sz="2000" baseline="30000" dirty="0"/>
              <a:t>2-</a:t>
            </a:r>
            <a:r>
              <a:rPr lang="en-US" sz="2000" dirty="0"/>
              <a:t> pool approaches isotopic equilibrium with water…</a:t>
            </a:r>
          </a:p>
          <a:p>
            <a:pPr marL="800100" lvl="1" indent="-342900">
              <a:buFont typeface="Courier New" panose="02070309020205020404" pitchFamily="49" charset="0"/>
              <a:buChar char="o"/>
            </a:pPr>
            <a:r>
              <a:rPr lang="en-US" sz="2000" dirty="0"/>
              <a:t>small negative pH and/or growth effects on </a:t>
            </a:r>
            <a:r>
              <a:rPr lang="el-GR" sz="2000" dirty="0"/>
              <a:t>α</a:t>
            </a:r>
            <a:r>
              <a:rPr lang="en-US" sz="2000" baseline="-25000" dirty="0"/>
              <a:t>c/w</a:t>
            </a:r>
            <a:r>
              <a:rPr lang="en-US" sz="2000" dirty="0"/>
              <a:t> occur because these parameters are positively correlated with saturation state (</a:t>
            </a:r>
            <a:r>
              <a:rPr lang="en-US" sz="2000" dirty="0" err="1"/>
              <a:t>Ω</a:t>
            </a:r>
            <a:r>
              <a:rPr lang="en-US" sz="2000" dirty="0"/>
              <a:t>)</a:t>
            </a:r>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r>
              <a:rPr lang="en-US" sz="2000" dirty="0" err="1"/>
              <a:t>Disequilib</a:t>
            </a:r>
            <a:r>
              <a:rPr lang="en-US" sz="2000" dirty="0"/>
              <a:t> effects between carbonate ion and water can lead to strong pH effects on </a:t>
            </a:r>
            <a:r>
              <a:rPr lang="el-GR" sz="2000" dirty="0"/>
              <a:t>α</a:t>
            </a:r>
            <a:r>
              <a:rPr lang="en-US" sz="2000" baseline="-25000" dirty="0"/>
              <a:t>c/w </a:t>
            </a:r>
            <a:r>
              <a:rPr lang="en-US" sz="2000" dirty="0"/>
              <a:t>depending on the chemical pathways along the way to generating carbonate ions </a:t>
            </a:r>
          </a:p>
          <a:p>
            <a:pPr marL="800100" lvl="1" indent="-342900">
              <a:buFont typeface="Courier New" panose="02070309020205020404" pitchFamily="49" charset="0"/>
              <a:buChar char="o"/>
            </a:pPr>
            <a:r>
              <a:rPr lang="en-US" sz="2000" dirty="0"/>
              <a:t> (de)hydration and (de)hydroxylation</a:t>
            </a:r>
          </a:p>
        </p:txBody>
      </p:sp>
      <p:pic>
        <p:nvPicPr>
          <p:cNvPr id="6" name="Picture 5" descr="Chart, diagram, histogram&#10;&#10;Description automatically generated">
            <a:extLst>
              <a:ext uri="{FF2B5EF4-FFF2-40B4-BE49-F238E27FC236}">
                <a16:creationId xmlns:a16="http://schemas.microsoft.com/office/drawing/2014/main" id="{32C8342A-F73A-DC46-9584-3CBED1BDEC0F}"/>
              </a:ext>
            </a:extLst>
          </p:cNvPr>
          <p:cNvPicPr>
            <a:picLocks noChangeAspect="1"/>
          </p:cNvPicPr>
          <p:nvPr/>
        </p:nvPicPr>
        <p:blipFill>
          <a:blip r:embed="rId3"/>
          <a:stretch>
            <a:fillRect/>
          </a:stretch>
        </p:blipFill>
        <p:spPr>
          <a:xfrm>
            <a:off x="7552059" y="0"/>
            <a:ext cx="4639941" cy="6858000"/>
          </a:xfrm>
          <a:prstGeom prst="rect">
            <a:avLst/>
          </a:prstGeom>
        </p:spPr>
      </p:pic>
      <p:pic>
        <p:nvPicPr>
          <p:cNvPr id="9" name="Picture 8" descr="How ocean carbonate chemistry and pH are related.">
            <a:extLst>
              <a:ext uri="{FF2B5EF4-FFF2-40B4-BE49-F238E27FC236}">
                <a16:creationId xmlns:a16="http://schemas.microsoft.com/office/drawing/2014/main" id="{04402FB7-4BBF-504B-91A8-8F976E6D5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959"/>
          <a:stretch/>
        </p:blipFill>
        <p:spPr bwMode="auto">
          <a:xfrm>
            <a:off x="2235507" y="4913175"/>
            <a:ext cx="3158596" cy="18762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533C1D-23CB-3E48-A101-EC85CAA497D0}"/>
              </a:ext>
            </a:extLst>
          </p:cNvPr>
          <p:cNvSpPr txBox="1"/>
          <p:nvPr/>
        </p:nvSpPr>
        <p:spPr>
          <a:xfrm>
            <a:off x="6680103" y="6469967"/>
            <a:ext cx="936667" cy="369332"/>
          </a:xfrm>
          <a:prstGeom prst="rect">
            <a:avLst/>
          </a:prstGeom>
          <a:noFill/>
        </p:spPr>
        <p:txBody>
          <a:bodyPr wrap="none" rtlCol="0">
            <a:spAutoFit/>
          </a:bodyPr>
          <a:lstStyle/>
          <a:p>
            <a:r>
              <a:rPr lang="en-US" dirty="0"/>
              <a:t>Figure 5</a:t>
            </a:r>
          </a:p>
        </p:txBody>
      </p:sp>
    </p:spTree>
    <p:extLst>
      <p:ext uri="{BB962C8B-B14F-4D97-AF65-F5344CB8AC3E}">
        <p14:creationId xmlns:p14="http://schemas.microsoft.com/office/powerpoint/2010/main" val="135460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736DF-02A5-9F46-9148-79E154E3452C}"/>
              </a:ext>
            </a:extLst>
          </p:cNvPr>
          <p:cNvSpPr/>
          <p:nvPr/>
        </p:nvSpPr>
        <p:spPr>
          <a:xfrm>
            <a:off x="172877" y="774680"/>
            <a:ext cx="11900061" cy="954107"/>
          </a:xfrm>
          <a:prstGeom prst="rect">
            <a:avLst/>
          </a:prstGeom>
        </p:spPr>
        <p:txBody>
          <a:bodyPr wrap="square">
            <a:spAutoFit/>
          </a:bodyPr>
          <a:lstStyle/>
          <a:p>
            <a:r>
              <a:rPr lang="en-US" sz="2800" dirty="0">
                <a:solidFill>
                  <a:schemeClr val="accent2"/>
                </a:solidFill>
              </a:rPr>
              <a:t>Result 3: ﻿Temperature dependence of </a:t>
            </a:r>
            <a:r>
              <a:rPr lang="el-GR" sz="2800" dirty="0">
                <a:solidFill>
                  <a:schemeClr val="accent2"/>
                </a:solidFill>
              </a:rPr>
              <a:t>α</a:t>
            </a:r>
            <a:r>
              <a:rPr lang="en-US" sz="2800" baseline="-25000" dirty="0">
                <a:solidFill>
                  <a:schemeClr val="accent2"/>
                </a:solidFill>
              </a:rPr>
              <a:t>c/w</a:t>
            </a:r>
            <a:r>
              <a:rPr lang="en-US" sz="2800" dirty="0">
                <a:solidFill>
                  <a:schemeClr val="accent2"/>
                </a:solidFill>
              </a:rPr>
              <a:t> originates from the effect of temperature on the </a:t>
            </a:r>
            <a:r>
              <a:rPr lang="en-US" sz="2800" baseline="30000" dirty="0">
                <a:solidFill>
                  <a:schemeClr val="accent2"/>
                </a:solidFill>
              </a:rPr>
              <a:t>18</a:t>
            </a:r>
            <a:r>
              <a:rPr lang="en-US" sz="2800" dirty="0">
                <a:solidFill>
                  <a:schemeClr val="accent2"/>
                </a:solidFill>
              </a:rPr>
              <a:t>O/</a:t>
            </a:r>
            <a:r>
              <a:rPr lang="en-US" sz="2800" baseline="30000" dirty="0">
                <a:solidFill>
                  <a:schemeClr val="accent2"/>
                </a:solidFill>
              </a:rPr>
              <a:t>16</a:t>
            </a:r>
            <a:r>
              <a:rPr lang="en-US" sz="2800" dirty="0">
                <a:solidFill>
                  <a:schemeClr val="accent2"/>
                </a:solidFill>
              </a:rPr>
              <a:t>O of CO</a:t>
            </a:r>
            <a:r>
              <a:rPr lang="en-US" sz="2800" baseline="-25000" dirty="0">
                <a:solidFill>
                  <a:schemeClr val="accent2"/>
                </a:solidFill>
              </a:rPr>
              <a:t>3</a:t>
            </a:r>
            <a:r>
              <a:rPr lang="en-US" sz="2800" baseline="30000" dirty="0">
                <a:solidFill>
                  <a:schemeClr val="accent2"/>
                </a:solidFill>
              </a:rPr>
              <a:t>2-</a:t>
            </a:r>
            <a:r>
              <a:rPr lang="en-US" sz="2800" dirty="0">
                <a:solidFill>
                  <a:schemeClr val="accent2"/>
                </a:solidFill>
              </a:rPr>
              <a:t> in solution.</a:t>
            </a:r>
          </a:p>
        </p:txBody>
      </p:sp>
      <p:sp>
        <p:nvSpPr>
          <p:cNvPr id="3" name="TextBox 2">
            <a:extLst>
              <a:ext uri="{FF2B5EF4-FFF2-40B4-BE49-F238E27FC236}">
                <a16:creationId xmlns:a16="http://schemas.microsoft.com/office/drawing/2014/main" id="{0AF73DD7-B118-3248-9919-15113F2095BB}"/>
              </a:ext>
            </a:extLst>
          </p:cNvPr>
          <p:cNvSpPr txBox="1"/>
          <p:nvPr/>
        </p:nvSpPr>
        <p:spPr>
          <a:xfrm>
            <a:off x="172877" y="1900237"/>
            <a:ext cx="5923123" cy="1200329"/>
          </a:xfrm>
          <a:prstGeom prst="rect">
            <a:avLst/>
          </a:prstGeom>
          <a:noFill/>
        </p:spPr>
        <p:txBody>
          <a:bodyPr wrap="square" rtlCol="0">
            <a:spAutoFit/>
          </a:bodyPr>
          <a:lstStyle/>
          <a:p>
            <a:r>
              <a:rPr lang="en-US" sz="2400" dirty="0">
                <a:solidFill>
                  <a:schemeClr val="accent4"/>
                </a:solidFill>
              </a:rPr>
              <a:t>What happens when the CO</a:t>
            </a:r>
            <a:r>
              <a:rPr lang="en-US" sz="2400" baseline="-25000" dirty="0">
                <a:solidFill>
                  <a:schemeClr val="accent4"/>
                </a:solidFill>
              </a:rPr>
              <a:t>3</a:t>
            </a:r>
            <a:r>
              <a:rPr lang="en-US" sz="2400" baseline="30000" dirty="0">
                <a:solidFill>
                  <a:schemeClr val="accent4"/>
                </a:solidFill>
              </a:rPr>
              <a:t>2- </a:t>
            </a:r>
            <a:r>
              <a:rPr lang="en-US" sz="2400" dirty="0">
                <a:solidFill>
                  <a:schemeClr val="accent4"/>
                </a:solidFill>
              </a:rPr>
              <a:t>pool does not reach isotopic equilibrium with the </a:t>
            </a:r>
            <a:r>
              <a:rPr lang="en-US" sz="2400" b="1" dirty="0">
                <a:solidFill>
                  <a:schemeClr val="accent4"/>
                </a:solidFill>
              </a:rPr>
              <a:t>water</a:t>
            </a:r>
            <a:r>
              <a:rPr lang="en-US" sz="2400" dirty="0">
                <a:solidFill>
                  <a:schemeClr val="accent4"/>
                </a:solidFill>
              </a:rPr>
              <a:t> pool prior to CaCO</a:t>
            </a:r>
            <a:r>
              <a:rPr lang="en-US" sz="2400" baseline="-25000" dirty="0">
                <a:solidFill>
                  <a:schemeClr val="accent4"/>
                </a:solidFill>
              </a:rPr>
              <a:t>3</a:t>
            </a:r>
            <a:r>
              <a:rPr lang="en-US" sz="2400" dirty="0">
                <a:solidFill>
                  <a:schemeClr val="accent4"/>
                </a:solidFill>
              </a:rPr>
              <a:t> precipitation?</a:t>
            </a:r>
          </a:p>
        </p:txBody>
      </p:sp>
      <p:pic>
        <p:nvPicPr>
          <p:cNvPr id="5" name="Picture 4" descr="Diagram&#10;&#10;Description automatically generated">
            <a:extLst>
              <a:ext uri="{FF2B5EF4-FFF2-40B4-BE49-F238E27FC236}">
                <a16:creationId xmlns:a16="http://schemas.microsoft.com/office/drawing/2014/main" id="{65585C0F-4D70-3443-82D1-DB7E02562000}"/>
              </a:ext>
            </a:extLst>
          </p:cNvPr>
          <p:cNvPicPr>
            <a:picLocks noChangeAspect="1"/>
          </p:cNvPicPr>
          <p:nvPr/>
        </p:nvPicPr>
        <p:blipFill>
          <a:blip r:embed="rId3"/>
          <a:stretch>
            <a:fillRect/>
          </a:stretch>
        </p:blipFill>
        <p:spPr>
          <a:xfrm>
            <a:off x="6096000" y="1927472"/>
            <a:ext cx="5943600" cy="4457700"/>
          </a:xfrm>
          <a:prstGeom prst="rect">
            <a:avLst/>
          </a:prstGeom>
        </p:spPr>
      </p:pic>
      <p:sp>
        <p:nvSpPr>
          <p:cNvPr id="6" name="Rectangle 5">
            <a:extLst>
              <a:ext uri="{FF2B5EF4-FFF2-40B4-BE49-F238E27FC236}">
                <a16:creationId xmlns:a16="http://schemas.microsoft.com/office/drawing/2014/main" id="{3C254A7B-C419-B24B-AD5F-2BF839987B5E}"/>
              </a:ext>
            </a:extLst>
          </p:cNvPr>
          <p:cNvSpPr/>
          <p:nvPr/>
        </p:nvSpPr>
        <p:spPr>
          <a:xfrm>
            <a:off x="172877" y="228539"/>
            <a:ext cx="11786475" cy="400110"/>
          </a:xfrm>
          <a:prstGeom prst="rect">
            <a:avLst/>
          </a:prstGeom>
        </p:spPr>
        <p:txBody>
          <a:bodyPr wrap="square">
            <a:spAutoFit/>
          </a:bodyPr>
          <a:lstStyle/>
          <a:p>
            <a:r>
              <a:rPr lang="en-US" sz="2000" dirty="0"/>
              <a:t> (Q3) How does the isotopic composition of DIC species vary prior to and during CaCO</a:t>
            </a:r>
            <a:r>
              <a:rPr lang="en-US" sz="2000" baseline="-25000" dirty="0"/>
              <a:t>3</a:t>
            </a:r>
            <a:r>
              <a:rPr lang="en-US" sz="2000" dirty="0"/>
              <a:t> precipitation?</a:t>
            </a:r>
          </a:p>
        </p:txBody>
      </p:sp>
      <p:pic>
        <p:nvPicPr>
          <p:cNvPr id="8" name="Picture 7" descr="Text&#10;&#10;Description automatically generated">
            <a:extLst>
              <a:ext uri="{FF2B5EF4-FFF2-40B4-BE49-F238E27FC236}">
                <a16:creationId xmlns:a16="http://schemas.microsoft.com/office/drawing/2014/main" id="{AD9F20EA-1D46-B24C-B85C-49D94C1BBB9E}"/>
              </a:ext>
            </a:extLst>
          </p:cNvPr>
          <p:cNvPicPr>
            <a:picLocks noChangeAspect="1"/>
          </p:cNvPicPr>
          <p:nvPr/>
        </p:nvPicPr>
        <p:blipFill>
          <a:blip r:embed="rId4"/>
          <a:stretch>
            <a:fillRect/>
          </a:stretch>
        </p:blipFill>
        <p:spPr>
          <a:xfrm>
            <a:off x="12923999" y="4000678"/>
            <a:ext cx="5105400" cy="1600200"/>
          </a:xfrm>
          <a:prstGeom prst="rect">
            <a:avLst/>
          </a:prstGeom>
        </p:spPr>
      </p:pic>
      <p:sp>
        <p:nvSpPr>
          <p:cNvPr id="9" name="TextBox 8">
            <a:extLst>
              <a:ext uri="{FF2B5EF4-FFF2-40B4-BE49-F238E27FC236}">
                <a16:creationId xmlns:a16="http://schemas.microsoft.com/office/drawing/2014/main" id="{DB375206-BBB5-ED48-A3D8-882F4B325C63}"/>
              </a:ext>
            </a:extLst>
          </p:cNvPr>
          <p:cNvSpPr txBox="1"/>
          <p:nvPr/>
        </p:nvSpPr>
        <p:spPr>
          <a:xfrm>
            <a:off x="385763" y="3645961"/>
            <a:ext cx="5357812" cy="2739211"/>
          </a:xfrm>
          <a:prstGeom prst="rect">
            <a:avLst/>
          </a:prstGeom>
          <a:noFill/>
        </p:spPr>
        <p:txBody>
          <a:bodyPr wrap="square" rtlCol="0">
            <a:spAutoFit/>
          </a:bodyPr>
          <a:lstStyle/>
          <a:p>
            <a:pPr marL="285750" indent="-285750">
              <a:buFontTx/>
              <a:buChar char="-"/>
            </a:pPr>
            <a:r>
              <a:rPr lang="en-US" sz="2400" dirty="0"/>
              <a:t>Temp sensitivity of </a:t>
            </a:r>
            <a:r>
              <a:rPr lang="el-GR" sz="2400" dirty="0"/>
              <a:t>α</a:t>
            </a:r>
            <a:r>
              <a:rPr lang="en-US" sz="2400" baseline="-25000" dirty="0"/>
              <a:t>c/w</a:t>
            </a:r>
            <a:r>
              <a:rPr lang="en-US" sz="2400" dirty="0"/>
              <a:t> will deviate from Kim and O’Neil 1997 value</a:t>
            </a:r>
          </a:p>
          <a:p>
            <a:pPr marL="285750" indent="-285750">
              <a:buFontTx/>
              <a:buChar char="-"/>
            </a:pPr>
            <a:endParaRPr lang="en-US" sz="2400" dirty="0"/>
          </a:p>
          <a:p>
            <a:pPr marL="285750" indent="-285750">
              <a:buFontTx/>
              <a:buChar char="-"/>
            </a:pPr>
            <a:r>
              <a:rPr lang="en-US" sz="2400" dirty="0"/>
              <a:t>Implies that disequilibrium between with calcite and carbonate ion had little effect on </a:t>
            </a:r>
            <a:r>
              <a:rPr lang="el-GR" sz="2400" dirty="0"/>
              <a:t>α</a:t>
            </a:r>
            <a:r>
              <a:rPr lang="en-US" sz="2400" baseline="-25000" dirty="0"/>
              <a:t>c/w</a:t>
            </a:r>
            <a:endParaRPr lang="en-US" sz="2400" dirty="0"/>
          </a:p>
          <a:p>
            <a:pPr marL="285750" indent="-285750">
              <a:buFontTx/>
              <a:buChar char="-"/>
            </a:pPr>
            <a:endParaRPr lang="en-US" sz="2400" dirty="0"/>
          </a:p>
        </p:txBody>
      </p:sp>
      <p:sp>
        <p:nvSpPr>
          <p:cNvPr id="10" name="TextBox 9">
            <a:extLst>
              <a:ext uri="{FF2B5EF4-FFF2-40B4-BE49-F238E27FC236}">
                <a16:creationId xmlns:a16="http://schemas.microsoft.com/office/drawing/2014/main" id="{602F75D6-64E8-D74D-AE88-A3D5B46809E5}"/>
              </a:ext>
            </a:extLst>
          </p:cNvPr>
          <p:cNvSpPr txBox="1"/>
          <p:nvPr/>
        </p:nvSpPr>
        <p:spPr>
          <a:xfrm>
            <a:off x="10901362" y="6488668"/>
            <a:ext cx="936667" cy="369332"/>
          </a:xfrm>
          <a:prstGeom prst="rect">
            <a:avLst/>
          </a:prstGeom>
          <a:noFill/>
        </p:spPr>
        <p:txBody>
          <a:bodyPr wrap="none" rtlCol="0">
            <a:spAutoFit/>
          </a:bodyPr>
          <a:lstStyle/>
          <a:p>
            <a:r>
              <a:rPr lang="en-US" dirty="0"/>
              <a:t>Figure 6</a:t>
            </a:r>
          </a:p>
        </p:txBody>
      </p:sp>
    </p:spTree>
    <p:extLst>
      <p:ext uri="{BB962C8B-B14F-4D97-AF65-F5344CB8AC3E}">
        <p14:creationId xmlns:p14="http://schemas.microsoft.com/office/powerpoint/2010/main" val="426931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79F13-DB14-3642-9EDD-CC334F87D8D9}"/>
              </a:ext>
            </a:extLst>
          </p:cNvPr>
          <p:cNvSpPr/>
          <p:nvPr/>
        </p:nvSpPr>
        <p:spPr>
          <a:xfrm>
            <a:off x="291938" y="142886"/>
            <a:ext cx="11900061" cy="523220"/>
          </a:xfrm>
          <a:prstGeom prst="rect">
            <a:avLst/>
          </a:prstGeom>
        </p:spPr>
        <p:txBody>
          <a:bodyPr wrap="square">
            <a:spAutoFit/>
          </a:bodyPr>
          <a:lstStyle/>
          <a:p>
            <a:r>
              <a:rPr lang="en-US" sz="2800" dirty="0">
                <a:solidFill>
                  <a:schemeClr val="accent2"/>
                </a:solidFill>
              </a:rPr>
              <a:t>Result 4: </a:t>
            </a:r>
            <a:r>
              <a:rPr lang="el-GR" sz="2800" dirty="0">
                <a:solidFill>
                  <a:schemeClr val="accent2"/>
                </a:solidFill>
              </a:rPr>
              <a:t>δ</a:t>
            </a:r>
            <a:r>
              <a:rPr lang="en-US" sz="2800" baseline="30000" dirty="0">
                <a:solidFill>
                  <a:schemeClr val="accent2"/>
                </a:solidFill>
              </a:rPr>
              <a:t>18</a:t>
            </a:r>
            <a:r>
              <a:rPr lang="en-US" sz="2800" dirty="0">
                <a:solidFill>
                  <a:schemeClr val="accent2"/>
                </a:solidFill>
              </a:rPr>
              <a:t>O-temperature relationship for </a:t>
            </a:r>
            <a:r>
              <a:rPr lang="en-US" sz="2800" dirty="0" err="1">
                <a:solidFill>
                  <a:schemeClr val="accent2"/>
                </a:solidFill>
              </a:rPr>
              <a:t>forams</a:t>
            </a:r>
            <a:r>
              <a:rPr lang="en-US" sz="2800" dirty="0">
                <a:solidFill>
                  <a:schemeClr val="accent2"/>
                </a:solidFill>
              </a:rPr>
              <a:t> vs corals? </a:t>
            </a:r>
          </a:p>
        </p:txBody>
      </p:sp>
      <p:pic>
        <p:nvPicPr>
          <p:cNvPr id="3" name="Picture 2" descr="Chart, line chart&#10;&#10;Description automatically generated">
            <a:extLst>
              <a:ext uri="{FF2B5EF4-FFF2-40B4-BE49-F238E27FC236}">
                <a16:creationId xmlns:a16="http://schemas.microsoft.com/office/drawing/2014/main" id="{8CE209CB-05A9-9D4A-8BF9-06932670A484}"/>
              </a:ext>
            </a:extLst>
          </p:cNvPr>
          <p:cNvPicPr>
            <a:picLocks noChangeAspect="1"/>
          </p:cNvPicPr>
          <p:nvPr/>
        </p:nvPicPr>
        <p:blipFill rotWithShape="1">
          <a:blip r:embed="rId3"/>
          <a:srcRect b="57709"/>
          <a:stretch/>
        </p:blipFill>
        <p:spPr>
          <a:xfrm>
            <a:off x="655170" y="1399424"/>
            <a:ext cx="4985686" cy="3741974"/>
          </a:xfrm>
          <a:prstGeom prst="rect">
            <a:avLst/>
          </a:prstGeom>
        </p:spPr>
      </p:pic>
      <p:pic>
        <p:nvPicPr>
          <p:cNvPr id="4" name="Picture 3" descr="Chart, line chart&#10;&#10;Description automatically generated">
            <a:extLst>
              <a:ext uri="{FF2B5EF4-FFF2-40B4-BE49-F238E27FC236}">
                <a16:creationId xmlns:a16="http://schemas.microsoft.com/office/drawing/2014/main" id="{3547B5AC-E77A-E740-80E2-6568390E0E36}"/>
              </a:ext>
            </a:extLst>
          </p:cNvPr>
          <p:cNvPicPr>
            <a:picLocks noChangeAspect="1"/>
          </p:cNvPicPr>
          <p:nvPr/>
        </p:nvPicPr>
        <p:blipFill rotWithShape="1">
          <a:blip r:embed="rId3"/>
          <a:srcRect t="41736"/>
          <a:stretch/>
        </p:blipFill>
        <p:spPr>
          <a:xfrm>
            <a:off x="6241969" y="1399424"/>
            <a:ext cx="4985686" cy="5155197"/>
          </a:xfrm>
          <a:prstGeom prst="rect">
            <a:avLst/>
          </a:prstGeom>
        </p:spPr>
      </p:pic>
      <p:grpSp>
        <p:nvGrpSpPr>
          <p:cNvPr id="8" name="Group 7">
            <a:extLst>
              <a:ext uri="{FF2B5EF4-FFF2-40B4-BE49-F238E27FC236}">
                <a16:creationId xmlns:a16="http://schemas.microsoft.com/office/drawing/2014/main" id="{0B3743D5-ADAF-E542-B8BE-2D7B6B309962}"/>
              </a:ext>
            </a:extLst>
          </p:cNvPr>
          <p:cNvGrpSpPr/>
          <p:nvPr/>
        </p:nvGrpSpPr>
        <p:grpSpPr>
          <a:xfrm>
            <a:off x="601663" y="5283336"/>
            <a:ext cx="5092700" cy="495300"/>
            <a:chOff x="601663" y="5624512"/>
            <a:chExt cx="5092700" cy="495300"/>
          </a:xfrm>
        </p:grpSpPr>
        <p:pic>
          <p:nvPicPr>
            <p:cNvPr id="6" name="Picture 5">
              <a:extLst>
                <a:ext uri="{FF2B5EF4-FFF2-40B4-BE49-F238E27FC236}">
                  <a16:creationId xmlns:a16="http://schemas.microsoft.com/office/drawing/2014/main" id="{E5784ACB-45E2-4542-BC72-F4CE72291384}"/>
                </a:ext>
              </a:extLst>
            </p:cNvPr>
            <p:cNvPicPr>
              <a:picLocks noChangeAspect="1"/>
            </p:cNvPicPr>
            <p:nvPr/>
          </p:nvPicPr>
          <p:blipFill>
            <a:blip r:embed="rId4"/>
            <a:stretch>
              <a:fillRect/>
            </a:stretch>
          </p:blipFill>
          <p:spPr>
            <a:xfrm>
              <a:off x="601663" y="5624512"/>
              <a:ext cx="5092700" cy="495300"/>
            </a:xfrm>
            <a:prstGeom prst="rect">
              <a:avLst/>
            </a:prstGeom>
          </p:spPr>
        </p:pic>
        <p:sp>
          <p:nvSpPr>
            <p:cNvPr id="7" name="Rectangle 6">
              <a:extLst>
                <a:ext uri="{FF2B5EF4-FFF2-40B4-BE49-F238E27FC236}">
                  <a16:creationId xmlns:a16="http://schemas.microsoft.com/office/drawing/2014/main" id="{BCCC44F0-DFF6-0A4D-AD01-159C895142A5}"/>
                </a:ext>
              </a:extLst>
            </p:cNvPr>
            <p:cNvSpPr/>
            <p:nvPr/>
          </p:nvSpPr>
          <p:spPr>
            <a:xfrm>
              <a:off x="2300288" y="5872162"/>
              <a:ext cx="3394075" cy="24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024096C2-4B2A-F34B-A329-4835EA002FF9}"/>
              </a:ext>
            </a:extLst>
          </p:cNvPr>
          <p:cNvSpPr txBox="1"/>
          <p:nvPr/>
        </p:nvSpPr>
        <p:spPr>
          <a:xfrm>
            <a:off x="323534" y="5974685"/>
            <a:ext cx="5439759" cy="830997"/>
          </a:xfrm>
          <a:prstGeom prst="rect">
            <a:avLst/>
          </a:prstGeom>
          <a:noFill/>
        </p:spPr>
        <p:txBody>
          <a:bodyPr wrap="none" rtlCol="0">
            <a:spAutoFit/>
          </a:bodyPr>
          <a:lstStyle/>
          <a:p>
            <a:r>
              <a:rPr lang="en-US" sz="2400" dirty="0">
                <a:solidFill>
                  <a:schemeClr val="accent4"/>
                </a:solidFill>
              </a:rPr>
              <a:t>Implications for us?</a:t>
            </a:r>
          </a:p>
          <a:p>
            <a:r>
              <a:rPr lang="en-US" sz="2400" dirty="0"/>
              <a:t>Good news for </a:t>
            </a:r>
            <a:r>
              <a:rPr lang="en-US" sz="2400" dirty="0" err="1"/>
              <a:t>foram</a:t>
            </a:r>
            <a:r>
              <a:rPr lang="en-US" sz="2400" dirty="0"/>
              <a:t> </a:t>
            </a:r>
            <a:r>
              <a:rPr lang="en-US" sz="2400" dirty="0" err="1"/>
              <a:t>paleothermometry</a:t>
            </a:r>
            <a:r>
              <a:rPr lang="en-US" sz="2400" dirty="0"/>
              <a:t>!</a:t>
            </a:r>
          </a:p>
        </p:txBody>
      </p:sp>
      <p:sp>
        <p:nvSpPr>
          <p:cNvPr id="10" name="Rectangle 9">
            <a:extLst>
              <a:ext uri="{FF2B5EF4-FFF2-40B4-BE49-F238E27FC236}">
                <a16:creationId xmlns:a16="http://schemas.microsoft.com/office/drawing/2014/main" id="{8314105D-AFAB-114B-B58D-F59D745DDF17}"/>
              </a:ext>
            </a:extLst>
          </p:cNvPr>
          <p:cNvSpPr/>
          <p:nvPr/>
        </p:nvSpPr>
        <p:spPr>
          <a:xfrm>
            <a:off x="291937" y="913756"/>
            <a:ext cx="11900063" cy="369332"/>
          </a:xfrm>
          <a:prstGeom prst="rect">
            <a:avLst/>
          </a:prstGeom>
        </p:spPr>
        <p:txBody>
          <a:bodyPr wrap="square">
            <a:spAutoFit/>
          </a:bodyPr>
          <a:lstStyle/>
          <a:p>
            <a:r>
              <a:rPr lang="en-US" dirty="0"/>
              <a:t>Relatively constant </a:t>
            </a:r>
            <a:r>
              <a:rPr lang="en-US" dirty="0" err="1"/>
              <a:t>foram</a:t>
            </a:r>
            <a:r>
              <a:rPr lang="en-US" dirty="0"/>
              <a:t> calcite </a:t>
            </a:r>
            <a:r>
              <a:rPr lang="el-GR" dirty="0"/>
              <a:t>δ</a:t>
            </a:r>
            <a:r>
              <a:rPr lang="en-US" baseline="30000" dirty="0"/>
              <a:t>18</a:t>
            </a:r>
            <a:r>
              <a:rPr lang="en-US" dirty="0"/>
              <a:t>O-temperature relationship but a more variable coral aragonite </a:t>
            </a:r>
            <a:r>
              <a:rPr lang="el-GR" dirty="0"/>
              <a:t>δ</a:t>
            </a:r>
            <a:r>
              <a:rPr lang="en-US" baseline="30000" dirty="0"/>
              <a:t>18</a:t>
            </a:r>
            <a:r>
              <a:rPr lang="en-US" dirty="0"/>
              <a:t>O-temp relationship</a:t>
            </a:r>
          </a:p>
        </p:txBody>
      </p:sp>
    </p:spTree>
    <p:extLst>
      <p:ext uri="{BB962C8B-B14F-4D97-AF65-F5344CB8AC3E}">
        <p14:creationId xmlns:p14="http://schemas.microsoft.com/office/powerpoint/2010/main" val="383201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DFB84-1877-AF47-AE51-AB5B031079B3}"/>
              </a:ext>
            </a:extLst>
          </p:cNvPr>
          <p:cNvPicPr>
            <a:picLocks noChangeAspect="1"/>
          </p:cNvPicPr>
          <p:nvPr/>
        </p:nvPicPr>
        <p:blipFill>
          <a:blip r:embed="rId3"/>
          <a:stretch>
            <a:fillRect/>
          </a:stretch>
        </p:blipFill>
        <p:spPr>
          <a:xfrm>
            <a:off x="1599695" y="0"/>
            <a:ext cx="8992609" cy="6858000"/>
          </a:xfrm>
          <a:prstGeom prst="rect">
            <a:avLst/>
          </a:prstGeom>
        </p:spPr>
      </p:pic>
    </p:spTree>
    <p:extLst>
      <p:ext uri="{BB962C8B-B14F-4D97-AF65-F5344CB8AC3E}">
        <p14:creationId xmlns:p14="http://schemas.microsoft.com/office/powerpoint/2010/main" val="60014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931CB9D4-8BDC-3745-AF3B-7669EBB8468D}"/>
              </a:ext>
            </a:extLst>
          </p:cNvPr>
          <p:cNvPicPr>
            <a:picLocks noChangeAspect="1"/>
          </p:cNvPicPr>
          <p:nvPr/>
        </p:nvPicPr>
        <p:blipFill>
          <a:blip r:embed="rId2"/>
          <a:stretch>
            <a:fillRect/>
          </a:stretch>
        </p:blipFill>
        <p:spPr>
          <a:xfrm>
            <a:off x="2676556" y="157163"/>
            <a:ext cx="7091430" cy="6858000"/>
          </a:xfrm>
          <a:prstGeom prst="rect">
            <a:avLst/>
          </a:prstGeom>
        </p:spPr>
      </p:pic>
    </p:spTree>
    <p:extLst>
      <p:ext uri="{BB962C8B-B14F-4D97-AF65-F5344CB8AC3E}">
        <p14:creationId xmlns:p14="http://schemas.microsoft.com/office/powerpoint/2010/main" val="292318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89A52-203E-8447-93AD-06626B009687}"/>
              </a:ext>
            </a:extLst>
          </p:cNvPr>
          <p:cNvPicPr>
            <a:picLocks noChangeAspect="1"/>
          </p:cNvPicPr>
          <p:nvPr/>
        </p:nvPicPr>
        <p:blipFill>
          <a:blip r:embed="rId3"/>
          <a:stretch>
            <a:fillRect/>
          </a:stretch>
        </p:blipFill>
        <p:spPr>
          <a:xfrm>
            <a:off x="2069242" y="0"/>
            <a:ext cx="8053516" cy="6858000"/>
          </a:xfrm>
          <a:prstGeom prst="rect">
            <a:avLst/>
          </a:prstGeom>
        </p:spPr>
      </p:pic>
    </p:spTree>
    <p:extLst>
      <p:ext uri="{BB962C8B-B14F-4D97-AF65-F5344CB8AC3E}">
        <p14:creationId xmlns:p14="http://schemas.microsoft.com/office/powerpoint/2010/main" val="2810782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CEE81B-A325-274E-B7DA-B8B688539677}"/>
              </a:ext>
            </a:extLst>
          </p:cNvPr>
          <p:cNvSpPr/>
          <p:nvPr/>
        </p:nvSpPr>
        <p:spPr>
          <a:xfrm>
            <a:off x="842963" y="1"/>
            <a:ext cx="10186987" cy="4920368"/>
          </a:xfrm>
          <a:prstGeom prst="roundRect">
            <a:avLst/>
          </a:prstGeom>
          <a:solidFill>
            <a:srgbClr val="77B8C4">
              <a:alpha val="40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0BF7F1-F1CF-2C48-BB3E-C43B5F163A05}"/>
              </a:ext>
            </a:extLst>
          </p:cNvPr>
          <p:cNvSpPr/>
          <p:nvPr/>
        </p:nvSpPr>
        <p:spPr>
          <a:xfrm>
            <a:off x="209550" y="5484686"/>
            <a:ext cx="11772900" cy="1373313"/>
          </a:xfrm>
          <a:prstGeom prst="rect">
            <a:avLst/>
          </a:prstGeom>
          <a:solidFill>
            <a:schemeClr val="accent4">
              <a:lumMod val="60000"/>
              <a:lumOff val="4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554C46-882E-424A-9E1F-4650F551ED9B}"/>
                  </a:ext>
                </a:extLst>
              </p:cNvPr>
              <p:cNvSpPr>
                <a:spLocks noGrp="1"/>
              </p:cNvSpPr>
              <p:nvPr>
                <p:ph idx="1"/>
              </p:nvPr>
            </p:nvSpPr>
            <p:spPr>
              <a:xfrm>
                <a:off x="2152650" y="202302"/>
                <a:ext cx="7886700" cy="6433167"/>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 (</m:t>
                          </m:r>
                          <m:r>
                            <a:rPr lang="en-US" b="0" i="1" smtClean="0">
                              <a:latin typeface="Cambria Math" panose="02040503050406030204" pitchFamily="18" charset="0"/>
                            </a:rPr>
                            <m:t>𝑔</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𝐶𝑂</m:t>
                          </m:r>
                        </m:e>
                        <m:sub>
                          <m:r>
                            <a:rPr lang="en-US" b="0" i="1" smtClean="0">
                              <a:latin typeface="Cambria Math" panose="02040503050406030204" pitchFamily="18" charset="0"/>
                            </a:rPr>
                            <m:t>3 </m:t>
                          </m:r>
                          <m:r>
                            <a:rPr lang="en-US" i="1">
                              <a:latin typeface="Cambria Math" panose="02040503050406030204" pitchFamily="18" charset="0"/>
                            </a:rPr>
                            <m:t>(</m:t>
                          </m:r>
                          <m:r>
                            <a:rPr lang="en-US" b="0" i="1" smtClean="0">
                              <a:latin typeface="Cambria Math" panose="02040503050406030204" pitchFamily="18" charset="0"/>
                            </a:rPr>
                            <m:t>𝑎𝑞</m:t>
                          </m:r>
                          <m:r>
                            <a:rPr lang="en-US" i="1">
                              <a:latin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r>
                            <a:rPr lang="en-US" i="1">
                              <a:latin typeface="Cambria Math" panose="02040503050406030204" pitchFamily="18" charset="0"/>
                            </a:rPr>
                            <m:t>𝑎𝑞</m:t>
                          </m:r>
                          <m:r>
                            <a:rPr lang="en-US" i="1">
                              <a:latin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𝐻𝐶𝑂</m:t>
                          </m:r>
                        </m:e>
                        <m:sub>
                          <m:r>
                            <a:rPr lang="en-US" b="0" i="1" smtClean="0">
                              <a:latin typeface="Cambria Math" panose="02040503050406030204" pitchFamily="18" charset="0"/>
                              <a:ea typeface="Cambria Math" panose="02040503050406030204" pitchFamily="18" charset="0"/>
                            </a:rPr>
                            <m:t>3 (</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𝑎𝑞</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10.3</m:t>
                          </m:r>
                        </m:sup>
                      </m:sSup>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𝐷𝐼𝐶</m:t>
                      </m:r>
                      <m:r>
                        <a:rPr lang="en-US" i="1">
                          <a:latin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3 </m:t>
                              </m:r>
                              <m:d>
                                <m:dPr>
                                  <m:ctrlPr>
                                    <a:rPr lang="en-US" i="1">
                                      <a:latin typeface="Cambria Math" panose="02040503050406030204" pitchFamily="18" charset="0"/>
                                    </a:rPr>
                                  </m:ctrlPr>
                                </m:dPr>
                                <m:e>
                                  <m:r>
                                    <a:rPr lang="en-US" i="1">
                                      <a:latin typeface="Cambria Math" panose="02040503050406030204" pitchFamily="18" charset="0"/>
                                    </a:rPr>
                                    <m:t>𝑎𝑞</m:t>
                                  </m:r>
                                </m:e>
                              </m:d>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e>
                      </m:d>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𝐶𝑎𝐶𝑂</m:t>
                          </m:r>
                        </m:e>
                        <m:sub>
                          <m:r>
                            <a:rPr lang="en-US" b="0" i="1" smtClean="0">
                              <a:latin typeface="Cambria Math" panose="02040503050406030204" pitchFamily="18" charset="0"/>
                            </a:rPr>
                            <m:t>3 (</m:t>
                          </m:r>
                          <m:r>
                            <a:rPr lang="en-US" b="0" i="1" smtClean="0">
                              <a:latin typeface="Cambria Math" panose="02040503050406030204" pitchFamily="18" charset="0"/>
                            </a:rPr>
                            <m:t>𝑠</m:t>
                          </m:r>
                          <m:r>
                            <a:rPr lang="en-US" b="0" i="1" smtClean="0">
                              <a:latin typeface="Cambria Math" panose="02040503050406030204" pitchFamily="18" charset="0"/>
                            </a:rPr>
                            <m:t>)</m:t>
                          </m:r>
                        </m:sub>
                        <m:sup>
                          <m:r>
                            <a:rPr lang="en-US" b="0" i="1" smtClean="0">
                              <a:latin typeface="Cambria Math" panose="02040503050406030204" pitchFamily="18" charset="0"/>
                            </a:rPr>
                            <m:t> </m:t>
                          </m:r>
                        </m:sup>
                      </m:sSub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𝐶𝑎</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𝐶𝑂</m:t>
                          </m:r>
                        </m:e>
                        <m:sub>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𝑎𝑞</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2−</m:t>
                          </m:r>
                        </m:sup>
                      </m:sSubSup>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𝐾</m:t>
                          </m:r>
                        </m:e>
                        <m:sub>
                          <m:r>
                            <a:rPr lang="en-US" i="1">
                              <a:latin typeface="Cambria Math" panose="02040503050406030204" pitchFamily="18" charset="0"/>
                            </a:rPr>
                            <m:t>𝑠𝑝</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−8.48</m:t>
                          </m:r>
                        </m:sup>
                      </m:sSup>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7554C46-882E-424A-9E1F-4650F551ED9B}"/>
                  </a:ext>
                </a:extLst>
              </p:cNvPr>
              <p:cNvSpPr>
                <a:spLocks noGrp="1" noRot="1" noChangeAspect="1" noMove="1" noResize="1" noEditPoints="1" noAdjustHandles="1" noChangeArrowheads="1" noChangeShapeType="1" noTextEdit="1"/>
              </p:cNvSpPr>
              <p:nvPr>
                <p:ph idx="1"/>
              </p:nvPr>
            </p:nvSpPr>
            <p:spPr>
              <a:xfrm>
                <a:off x="2152650" y="202302"/>
                <a:ext cx="7886700" cy="6433167"/>
              </a:xfr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7CAE800-7A08-AB41-BAE9-FC257FC781A7}"/>
              </a:ext>
            </a:extLst>
          </p:cNvPr>
          <p:cNvCxnSpPr>
            <a:cxnSpLocks/>
          </p:cNvCxnSpPr>
          <p:nvPr/>
        </p:nvCxnSpPr>
        <p:spPr>
          <a:xfrm>
            <a:off x="1718209" y="5300280"/>
            <a:ext cx="862611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8D2D6A-BB22-414E-BF9D-FD111371CF00}"/>
              </a:ext>
            </a:extLst>
          </p:cNvPr>
          <p:cNvSpPr txBox="1"/>
          <p:nvPr/>
        </p:nvSpPr>
        <p:spPr>
          <a:xfrm>
            <a:off x="2739323" y="6343806"/>
            <a:ext cx="784574" cy="369332"/>
          </a:xfrm>
          <a:prstGeom prst="rect">
            <a:avLst/>
          </a:prstGeom>
          <a:noFill/>
        </p:spPr>
        <p:txBody>
          <a:bodyPr wrap="none" rtlCol="0">
            <a:spAutoFit/>
          </a:bodyPr>
          <a:lstStyle/>
          <a:p>
            <a:r>
              <a:rPr lang="en-US" dirty="0"/>
              <a:t>calcite</a:t>
            </a:r>
          </a:p>
        </p:txBody>
      </p:sp>
      <p:sp>
        <p:nvSpPr>
          <p:cNvPr id="8" name="TextBox 7">
            <a:extLst>
              <a:ext uri="{FF2B5EF4-FFF2-40B4-BE49-F238E27FC236}">
                <a16:creationId xmlns:a16="http://schemas.microsoft.com/office/drawing/2014/main" id="{D8489E6B-3780-0245-9AFC-BD13718AB421}"/>
              </a:ext>
            </a:extLst>
          </p:cNvPr>
          <p:cNvSpPr txBox="1"/>
          <p:nvPr/>
        </p:nvSpPr>
        <p:spPr>
          <a:xfrm>
            <a:off x="1524001" y="4925658"/>
            <a:ext cx="2725361" cy="369332"/>
          </a:xfrm>
          <a:prstGeom prst="rect">
            <a:avLst/>
          </a:prstGeom>
          <a:noFill/>
        </p:spPr>
        <p:txBody>
          <a:bodyPr wrap="none" rtlCol="0">
            <a:spAutoFit/>
          </a:bodyPr>
          <a:lstStyle/>
          <a:p>
            <a:pPr algn="ctr"/>
            <a:r>
              <a:rPr lang="en-US" dirty="0"/>
              <a:t>Dissolved Inorganic Carbon</a:t>
            </a:r>
          </a:p>
        </p:txBody>
      </p:sp>
      <p:sp>
        <p:nvSpPr>
          <p:cNvPr id="2" name="TextBox 1">
            <a:extLst>
              <a:ext uri="{FF2B5EF4-FFF2-40B4-BE49-F238E27FC236}">
                <a16:creationId xmlns:a16="http://schemas.microsoft.com/office/drawing/2014/main" id="{023CFE36-3298-434F-A57B-5C5EEE4C8511}"/>
              </a:ext>
            </a:extLst>
          </p:cNvPr>
          <p:cNvSpPr txBox="1"/>
          <p:nvPr/>
        </p:nvSpPr>
        <p:spPr>
          <a:xfrm>
            <a:off x="10473791" y="5802438"/>
            <a:ext cx="904415"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 25℃</a:t>
            </a:r>
          </a:p>
        </p:txBody>
      </p:sp>
      <p:pic>
        <p:nvPicPr>
          <p:cNvPr id="1026" name="Picture 2" descr="Calcium Carbonate - CaCO3 - Polymorphs">
            <a:extLst>
              <a:ext uri="{FF2B5EF4-FFF2-40B4-BE49-F238E27FC236}">
                <a16:creationId xmlns:a16="http://schemas.microsoft.com/office/drawing/2014/main" id="{A3653492-B5BE-DB40-A7EA-DA569C01C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667"/>
          <a:stretch/>
        </p:blipFill>
        <p:spPr bwMode="auto">
          <a:xfrm>
            <a:off x="303614" y="5484685"/>
            <a:ext cx="1849036" cy="137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CB880B-5371-D244-B2EB-A37B20B66787}"/>
              </a:ext>
            </a:extLst>
          </p:cNvPr>
          <p:cNvGrpSpPr/>
          <p:nvPr/>
        </p:nvGrpSpPr>
        <p:grpSpPr>
          <a:xfrm>
            <a:off x="3573826" y="118420"/>
            <a:ext cx="8512256" cy="6621159"/>
            <a:chOff x="2402251" y="-12972"/>
            <a:chExt cx="8512256" cy="6621159"/>
          </a:xfrm>
        </p:grpSpPr>
        <p:pic>
          <p:nvPicPr>
            <p:cNvPr id="3" name="Picture 2">
              <a:extLst>
                <a:ext uri="{FF2B5EF4-FFF2-40B4-BE49-F238E27FC236}">
                  <a16:creationId xmlns:a16="http://schemas.microsoft.com/office/drawing/2014/main" id="{532A3970-DA13-624D-B725-00FBAE1F7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95" y="3313617"/>
              <a:ext cx="4207212" cy="3294570"/>
            </a:xfrm>
            <a:prstGeom prst="rect">
              <a:avLst/>
            </a:prstGeom>
          </p:spPr>
        </p:pic>
        <p:pic>
          <p:nvPicPr>
            <p:cNvPr id="4" name="Picture 3">
              <a:extLst>
                <a:ext uri="{FF2B5EF4-FFF2-40B4-BE49-F238E27FC236}">
                  <a16:creationId xmlns:a16="http://schemas.microsoft.com/office/drawing/2014/main" id="{BE75BB8A-E615-7147-B24D-9C5AC8F76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24" y="-12972"/>
              <a:ext cx="4213683" cy="3313988"/>
            </a:xfrm>
            <a:prstGeom prst="rect">
              <a:avLst/>
            </a:prstGeom>
          </p:spPr>
        </p:pic>
        <p:pic>
          <p:nvPicPr>
            <p:cNvPr id="5" name="Picture 4">
              <a:extLst>
                <a:ext uri="{FF2B5EF4-FFF2-40B4-BE49-F238E27FC236}">
                  <a16:creationId xmlns:a16="http://schemas.microsoft.com/office/drawing/2014/main" id="{906D1462-7C57-054B-8694-F45684835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2251" y="3313616"/>
              <a:ext cx="4190744" cy="3294569"/>
            </a:xfrm>
            <a:prstGeom prst="rect">
              <a:avLst/>
            </a:prstGeom>
          </p:spPr>
        </p:pic>
        <p:pic>
          <p:nvPicPr>
            <p:cNvPr id="6" name="Picture 5">
              <a:extLst>
                <a:ext uri="{FF2B5EF4-FFF2-40B4-BE49-F238E27FC236}">
                  <a16:creationId xmlns:a16="http://schemas.microsoft.com/office/drawing/2014/main" id="{8F003D5C-5D24-404B-A81E-7F5614057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2251" y="0"/>
              <a:ext cx="4203639" cy="3313911"/>
            </a:xfrm>
            <a:prstGeom prst="rect">
              <a:avLst/>
            </a:prstGeom>
          </p:spPr>
        </p:pic>
      </p:grpSp>
      <p:sp>
        <p:nvSpPr>
          <p:cNvPr id="8" name="TextBox 7">
            <a:extLst>
              <a:ext uri="{FF2B5EF4-FFF2-40B4-BE49-F238E27FC236}">
                <a16:creationId xmlns:a16="http://schemas.microsoft.com/office/drawing/2014/main" id="{DBB5B6DB-6120-F240-98C4-77D1AA9B2A6E}"/>
              </a:ext>
            </a:extLst>
          </p:cNvPr>
          <p:cNvSpPr txBox="1"/>
          <p:nvPr/>
        </p:nvSpPr>
        <p:spPr>
          <a:xfrm>
            <a:off x="214313" y="298085"/>
            <a:ext cx="3114675" cy="5632311"/>
          </a:xfrm>
          <a:prstGeom prst="rect">
            <a:avLst/>
          </a:prstGeom>
          <a:noFill/>
        </p:spPr>
        <p:txBody>
          <a:bodyPr wrap="square" rtlCol="0">
            <a:spAutoFit/>
          </a:bodyPr>
          <a:lstStyle/>
          <a:p>
            <a:r>
              <a:rPr lang="en-US" sz="2400" dirty="0">
                <a:solidFill>
                  <a:schemeClr val="accent5"/>
                </a:solidFill>
              </a:rPr>
              <a:t>Personal research: </a:t>
            </a:r>
          </a:p>
          <a:p>
            <a:endParaRPr lang="en-US" sz="2400" dirty="0"/>
          </a:p>
          <a:p>
            <a:pPr marL="342900" indent="-342900">
              <a:buFont typeface="Wingdings" pitchFamily="2" charset="2"/>
              <a:buChar char="q"/>
            </a:pPr>
            <a:r>
              <a:rPr lang="en-US" sz="2400" dirty="0"/>
              <a:t>Understanding the timing and drivers of carbonate formation in </a:t>
            </a:r>
            <a:r>
              <a:rPr lang="en-US" sz="2400" i="1" dirty="0">
                <a:solidFill>
                  <a:schemeClr val="accent5"/>
                </a:solidFill>
              </a:rPr>
              <a:t>palustrine</a:t>
            </a:r>
            <a:r>
              <a:rPr lang="en-US" sz="2400" dirty="0"/>
              <a:t> environments</a:t>
            </a:r>
          </a:p>
          <a:p>
            <a:pPr marL="342900" indent="-342900">
              <a:buFont typeface="Wingdings" pitchFamily="2" charset="2"/>
              <a:buChar char="q"/>
            </a:pPr>
            <a:endParaRPr lang="en-US" sz="2400" dirty="0"/>
          </a:p>
          <a:p>
            <a:pPr marL="342900" indent="-342900">
              <a:buFont typeface="Wingdings" pitchFamily="2" charset="2"/>
              <a:buChar char="q"/>
            </a:pPr>
            <a:r>
              <a:rPr lang="en-US" sz="2400" dirty="0"/>
              <a:t>To create geochemical interpretive record to apply to ancient archives</a:t>
            </a:r>
          </a:p>
          <a:p>
            <a:endParaRPr lang="en-US" sz="2400" dirty="0"/>
          </a:p>
          <a:p>
            <a:r>
              <a:rPr lang="en-US" sz="2400" dirty="0"/>
              <a:t> </a:t>
            </a:r>
          </a:p>
        </p:txBody>
      </p:sp>
      <p:sp>
        <p:nvSpPr>
          <p:cNvPr id="9" name="TextBox 8">
            <a:extLst>
              <a:ext uri="{FF2B5EF4-FFF2-40B4-BE49-F238E27FC236}">
                <a16:creationId xmlns:a16="http://schemas.microsoft.com/office/drawing/2014/main" id="{1B121D19-A602-1B4F-9CE7-A7FA3BC73154}"/>
              </a:ext>
            </a:extLst>
          </p:cNvPr>
          <p:cNvSpPr txBox="1"/>
          <p:nvPr/>
        </p:nvSpPr>
        <p:spPr>
          <a:xfrm>
            <a:off x="1363219" y="6080277"/>
            <a:ext cx="2351532" cy="646331"/>
          </a:xfrm>
          <a:prstGeom prst="rect">
            <a:avLst/>
          </a:prstGeom>
          <a:noFill/>
        </p:spPr>
        <p:txBody>
          <a:bodyPr wrap="square" rtlCol="0">
            <a:spAutoFit/>
          </a:bodyPr>
          <a:lstStyle/>
          <a:p>
            <a:r>
              <a:rPr lang="en-US" dirty="0"/>
              <a:t>Las Tablas de Daimiel NP, central Spain </a:t>
            </a:r>
            <a:r>
              <a:rPr lang="en-US" dirty="0">
                <a:sym typeface="Wingdings" pitchFamily="2" charset="2"/>
              </a:rPr>
              <a:t> </a:t>
            </a:r>
            <a:endParaRPr lang="en-US" dirty="0"/>
          </a:p>
        </p:txBody>
      </p:sp>
    </p:spTree>
    <p:extLst>
      <p:ext uri="{BB962C8B-B14F-4D97-AF65-F5344CB8AC3E}">
        <p14:creationId xmlns:p14="http://schemas.microsoft.com/office/powerpoint/2010/main" val="197871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BCECBE-DC51-7C40-B44D-A55BBD2AA656}"/>
              </a:ext>
            </a:extLst>
          </p:cNvPr>
          <p:cNvSpPr txBox="1"/>
          <p:nvPr/>
        </p:nvSpPr>
        <p:spPr>
          <a:xfrm>
            <a:off x="156037" y="136693"/>
            <a:ext cx="10919208" cy="523220"/>
          </a:xfrm>
          <a:prstGeom prst="rect">
            <a:avLst/>
          </a:prstGeom>
          <a:noFill/>
        </p:spPr>
        <p:txBody>
          <a:bodyPr wrap="none" rtlCol="0">
            <a:spAutoFit/>
          </a:bodyPr>
          <a:lstStyle/>
          <a:p>
            <a:r>
              <a:rPr lang="en-US" sz="2800" dirty="0">
                <a:solidFill>
                  <a:schemeClr val="accent2"/>
                </a:solidFill>
              </a:rPr>
              <a:t>Temperature dependence of equilibrium fractionation of oxygen isotopes </a:t>
            </a:r>
          </a:p>
        </p:txBody>
      </p:sp>
      <p:sp>
        <p:nvSpPr>
          <p:cNvPr id="3" name="TextBox 2">
            <a:extLst>
              <a:ext uri="{FF2B5EF4-FFF2-40B4-BE49-F238E27FC236}">
                <a16:creationId xmlns:a16="http://schemas.microsoft.com/office/drawing/2014/main" id="{3FD2580A-405B-834C-92AB-2857FAF9D65C}"/>
              </a:ext>
            </a:extLst>
          </p:cNvPr>
          <p:cNvSpPr txBox="1"/>
          <p:nvPr/>
        </p:nvSpPr>
        <p:spPr>
          <a:xfrm>
            <a:off x="8597439" y="883494"/>
            <a:ext cx="3050935" cy="1015663"/>
          </a:xfrm>
          <a:prstGeom prst="rect">
            <a:avLst/>
          </a:prstGeom>
          <a:noFill/>
        </p:spPr>
        <p:txBody>
          <a:bodyPr wrap="square" rtlCol="0">
            <a:spAutoFit/>
          </a:bodyPr>
          <a:lstStyle/>
          <a:p>
            <a:r>
              <a:rPr lang="en-US" sz="2000" dirty="0"/>
              <a:t>Urey, 1947; McCrea, 1950;</a:t>
            </a:r>
          </a:p>
          <a:p>
            <a:r>
              <a:rPr lang="en-US" sz="2000" dirty="0"/>
              <a:t>Epstein et al., 1951, 1953;  </a:t>
            </a:r>
          </a:p>
          <a:p>
            <a:r>
              <a:rPr lang="en-US" sz="2000" dirty="0"/>
              <a:t>Kim and O’Neil, 1997</a:t>
            </a:r>
          </a:p>
        </p:txBody>
      </p:sp>
      <p:pic>
        <p:nvPicPr>
          <p:cNvPr id="5" name="Picture 4" descr="Chart&#10;&#10;Description automatically generated">
            <a:extLst>
              <a:ext uri="{FF2B5EF4-FFF2-40B4-BE49-F238E27FC236}">
                <a16:creationId xmlns:a16="http://schemas.microsoft.com/office/drawing/2014/main" id="{2022C138-AD1F-8D44-BB20-55C9E2321936}"/>
              </a:ext>
            </a:extLst>
          </p:cNvPr>
          <p:cNvPicPr>
            <a:picLocks noChangeAspect="1"/>
          </p:cNvPicPr>
          <p:nvPr/>
        </p:nvPicPr>
        <p:blipFill>
          <a:blip r:embed="rId3"/>
          <a:stretch>
            <a:fillRect/>
          </a:stretch>
        </p:blipFill>
        <p:spPr>
          <a:xfrm>
            <a:off x="8029574" y="3064241"/>
            <a:ext cx="4003675" cy="3648919"/>
          </a:xfrm>
          <a:prstGeom prst="rect">
            <a:avLst/>
          </a:prstGeom>
        </p:spPr>
      </p:pic>
      <p:pic>
        <p:nvPicPr>
          <p:cNvPr id="8" name="Picture 7" descr="Text&#10;&#10;Description automatically generated">
            <a:extLst>
              <a:ext uri="{FF2B5EF4-FFF2-40B4-BE49-F238E27FC236}">
                <a16:creationId xmlns:a16="http://schemas.microsoft.com/office/drawing/2014/main" id="{7EAEE24D-9BD8-7847-A3A4-C47EA79F6195}"/>
              </a:ext>
            </a:extLst>
          </p:cNvPr>
          <p:cNvPicPr>
            <a:picLocks noChangeAspect="1"/>
          </p:cNvPicPr>
          <p:nvPr/>
        </p:nvPicPr>
        <p:blipFill>
          <a:blip r:embed="rId4"/>
          <a:stretch>
            <a:fillRect/>
          </a:stretch>
        </p:blipFill>
        <p:spPr>
          <a:xfrm>
            <a:off x="156037" y="799384"/>
            <a:ext cx="6877050" cy="1500854"/>
          </a:xfrm>
          <a:prstGeom prst="rect">
            <a:avLst/>
          </a:prstGeom>
        </p:spPr>
      </p:pic>
      <p:sp>
        <p:nvSpPr>
          <p:cNvPr id="6" name="TextBox 5">
            <a:extLst>
              <a:ext uri="{FF2B5EF4-FFF2-40B4-BE49-F238E27FC236}">
                <a16:creationId xmlns:a16="http://schemas.microsoft.com/office/drawing/2014/main" id="{39868F2F-EEFD-3144-96E6-E559597704F7}"/>
              </a:ext>
            </a:extLst>
          </p:cNvPr>
          <p:cNvSpPr txBox="1"/>
          <p:nvPr/>
        </p:nvSpPr>
        <p:spPr>
          <a:xfrm>
            <a:off x="10566704" y="5974506"/>
            <a:ext cx="1484894" cy="369332"/>
          </a:xfrm>
          <a:prstGeom prst="rect">
            <a:avLst/>
          </a:prstGeom>
          <a:noFill/>
        </p:spPr>
        <p:txBody>
          <a:bodyPr wrap="none" rtlCol="0">
            <a:spAutoFit/>
          </a:bodyPr>
          <a:lstStyle/>
          <a:p>
            <a:r>
              <a:rPr lang="en-US" dirty="0">
                <a:solidFill>
                  <a:schemeClr val="bg1"/>
                </a:solidFill>
              </a:rPr>
              <a:t>McCrea, 1950</a:t>
            </a:r>
          </a:p>
        </p:txBody>
      </p:sp>
      <p:pic>
        <p:nvPicPr>
          <p:cNvPr id="10" name="Picture 9" descr="Text, letter&#10;&#10;Description automatically generated">
            <a:extLst>
              <a:ext uri="{FF2B5EF4-FFF2-40B4-BE49-F238E27FC236}">
                <a16:creationId xmlns:a16="http://schemas.microsoft.com/office/drawing/2014/main" id="{072F5536-7A77-6243-9E5E-7FBA0B8FE599}"/>
              </a:ext>
            </a:extLst>
          </p:cNvPr>
          <p:cNvPicPr>
            <a:picLocks noChangeAspect="1"/>
          </p:cNvPicPr>
          <p:nvPr/>
        </p:nvPicPr>
        <p:blipFill>
          <a:blip r:embed="rId5"/>
          <a:stretch>
            <a:fillRect/>
          </a:stretch>
        </p:blipFill>
        <p:spPr>
          <a:xfrm>
            <a:off x="201732" y="3360165"/>
            <a:ext cx="7571694" cy="3165285"/>
          </a:xfrm>
          <a:prstGeom prst="rect">
            <a:avLst/>
          </a:prstGeom>
        </p:spPr>
      </p:pic>
      <p:pic>
        <p:nvPicPr>
          <p:cNvPr id="12" name="Picture 11">
            <a:extLst>
              <a:ext uri="{FF2B5EF4-FFF2-40B4-BE49-F238E27FC236}">
                <a16:creationId xmlns:a16="http://schemas.microsoft.com/office/drawing/2014/main" id="{E4AA2BAA-242E-8848-B0A1-8C0B9DA6F4E9}"/>
              </a:ext>
            </a:extLst>
          </p:cNvPr>
          <p:cNvPicPr>
            <a:picLocks noChangeAspect="1"/>
          </p:cNvPicPr>
          <p:nvPr/>
        </p:nvPicPr>
        <p:blipFill>
          <a:blip r:embed="rId6"/>
          <a:stretch>
            <a:fillRect/>
          </a:stretch>
        </p:blipFill>
        <p:spPr>
          <a:xfrm>
            <a:off x="2247900" y="2300238"/>
            <a:ext cx="8610600" cy="660400"/>
          </a:xfrm>
          <a:prstGeom prst="rect">
            <a:avLst/>
          </a:prstGeom>
        </p:spPr>
      </p:pic>
    </p:spTree>
    <p:extLst>
      <p:ext uri="{BB962C8B-B14F-4D97-AF65-F5344CB8AC3E}">
        <p14:creationId xmlns:p14="http://schemas.microsoft.com/office/powerpoint/2010/main" val="131444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DB004-0C9B-2E44-BCF2-7ED452F7C850}"/>
              </a:ext>
            </a:extLst>
          </p:cNvPr>
          <p:cNvPicPr>
            <a:picLocks noChangeAspect="1"/>
          </p:cNvPicPr>
          <p:nvPr/>
        </p:nvPicPr>
        <p:blipFill>
          <a:blip r:embed="rId3"/>
          <a:stretch>
            <a:fillRect/>
          </a:stretch>
        </p:blipFill>
        <p:spPr>
          <a:xfrm>
            <a:off x="240582" y="235517"/>
            <a:ext cx="11710836" cy="1042979"/>
          </a:xfrm>
          <a:prstGeom prst="rect">
            <a:avLst/>
          </a:prstGeom>
        </p:spPr>
      </p:pic>
      <p:pic>
        <p:nvPicPr>
          <p:cNvPr id="12" name="Picture 11">
            <a:extLst>
              <a:ext uri="{FF2B5EF4-FFF2-40B4-BE49-F238E27FC236}">
                <a16:creationId xmlns:a16="http://schemas.microsoft.com/office/drawing/2014/main" id="{9F2B7A08-5D59-924B-BC49-EA4A992019B0}"/>
              </a:ext>
            </a:extLst>
          </p:cNvPr>
          <p:cNvPicPr>
            <a:picLocks noChangeAspect="1"/>
          </p:cNvPicPr>
          <p:nvPr/>
        </p:nvPicPr>
        <p:blipFill rotWithShape="1">
          <a:blip r:embed="rId4"/>
          <a:srcRect l="10991" t="1667" r="13860" b="6876"/>
          <a:stretch/>
        </p:blipFill>
        <p:spPr>
          <a:xfrm>
            <a:off x="7135439" y="1457182"/>
            <a:ext cx="4815979" cy="5259356"/>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DA6B590-E95B-D041-8BF0-4A525B598E4F}"/>
                  </a:ext>
                </a:extLst>
              </p:cNvPr>
              <p:cNvSpPr txBox="1"/>
              <p:nvPr/>
            </p:nvSpPr>
            <p:spPr>
              <a:xfrm>
                <a:off x="125830" y="1989032"/>
                <a:ext cx="7004033" cy="11079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1000</m:t>
                      </m:r>
                      <m:r>
                        <a:rPr lang="en-US" sz="2400" b="0" i="1" smtClean="0">
                          <a:solidFill>
                            <a:schemeClr val="accent4"/>
                          </a:solidFill>
                          <a:latin typeface="Cambria Math" panose="02040503050406030204" pitchFamily="18" charset="0"/>
                        </a:rPr>
                        <m:t>𝑙𝑛</m:t>
                      </m:r>
                      <m:r>
                        <a:rPr lang="en-US" sz="2400" b="0" i="1" smtClean="0">
                          <a:solidFill>
                            <a:schemeClr val="accent4"/>
                          </a:solidFill>
                          <a:latin typeface="Cambria Math" panose="02040503050406030204" pitchFamily="18" charset="0"/>
                          <a:ea typeface="Cambria Math" panose="02040503050406030204" pitchFamily="18" charset="0"/>
                        </a:rPr>
                        <m:t>𝛼</m:t>
                      </m:r>
                      <m:d>
                        <m:dPr>
                          <m:ctrlPr>
                            <a:rPr lang="en-US" sz="2400" b="0" i="1" smtClean="0">
                              <a:solidFill>
                                <a:schemeClr val="accent4"/>
                              </a:solidFill>
                              <a:latin typeface="Cambria Math" panose="02040503050406030204" pitchFamily="18" charset="0"/>
                              <a:ea typeface="Cambria Math" panose="02040503050406030204" pitchFamily="18" charset="0"/>
                            </a:rPr>
                          </m:ctrlPr>
                        </m:dPr>
                        <m:e>
                          <m:r>
                            <a:rPr lang="en-US" sz="2400" b="0" i="1" smtClean="0">
                              <a:solidFill>
                                <a:schemeClr val="accent4"/>
                              </a:solidFill>
                              <a:latin typeface="Cambria Math" panose="02040503050406030204" pitchFamily="18" charset="0"/>
                              <a:ea typeface="Cambria Math" panose="02040503050406030204" pitchFamily="18" charset="0"/>
                            </a:rPr>
                            <m:t>𝐶𝑎𝑙𝑐𝑖𝑡𝑒</m:t>
                          </m:r>
                          <m:r>
                            <a:rPr lang="en-US" sz="2400" b="0" i="1" smtClean="0">
                              <a:solidFill>
                                <a:schemeClr val="accent4"/>
                              </a:solidFill>
                              <a:latin typeface="Cambria Math" panose="02040503050406030204" pitchFamily="18" charset="0"/>
                              <a:ea typeface="Cambria Math" panose="02040503050406030204" pitchFamily="18" charset="0"/>
                            </a:rPr>
                            <m:t>−</m:t>
                          </m:r>
                          <m:sSub>
                            <m:sSubPr>
                              <m:ctrlPr>
                                <a:rPr lang="en-US" sz="2400" b="0" i="1" smtClean="0">
                                  <a:solidFill>
                                    <a:schemeClr val="accent4"/>
                                  </a:solidFill>
                                  <a:latin typeface="Cambria Math" panose="02040503050406030204" pitchFamily="18" charset="0"/>
                                  <a:ea typeface="Cambria Math" panose="02040503050406030204" pitchFamily="18" charset="0"/>
                                </a:rPr>
                              </m:ctrlPr>
                            </m:sSubPr>
                            <m:e>
                              <m:r>
                                <a:rPr lang="en-US" sz="2400" b="0" i="1" smtClean="0">
                                  <a:solidFill>
                                    <a:schemeClr val="accent4"/>
                                  </a:solidFill>
                                  <a:latin typeface="Cambria Math" panose="02040503050406030204" pitchFamily="18" charset="0"/>
                                  <a:ea typeface="Cambria Math" panose="02040503050406030204" pitchFamily="18" charset="0"/>
                                </a:rPr>
                                <m:t>𝐻</m:t>
                              </m:r>
                            </m:e>
                            <m:sub>
                              <m:r>
                                <a:rPr lang="en-US" sz="2400" b="0" i="1" smtClean="0">
                                  <a:solidFill>
                                    <a:schemeClr val="accent4"/>
                                  </a:solidFill>
                                  <a:latin typeface="Cambria Math" panose="02040503050406030204" pitchFamily="18" charset="0"/>
                                  <a:ea typeface="Cambria Math" panose="02040503050406030204" pitchFamily="18" charset="0"/>
                                </a:rPr>
                                <m:t>2</m:t>
                              </m:r>
                            </m:sub>
                          </m:sSub>
                          <m:r>
                            <a:rPr lang="en-US" sz="2400" b="0" i="1" smtClean="0">
                              <a:solidFill>
                                <a:schemeClr val="accent4"/>
                              </a:solidFill>
                              <a:latin typeface="Cambria Math" panose="02040503050406030204" pitchFamily="18" charset="0"/>
                              <a:ea typeface="Cambria Math" panose="02040503050406030204" pitchFamily="18" charset="0"/>
                            </a:rPr>
                            <m:t>𝑂</m:t>
                          </m:r>
                        </m:e>
                      </m:d>
                      <m:r>
                        <a:rPr lang="en-US" sz="2400" b="0" i="1" smtClean="0">
                          <a:solidFill>
                            <a:schemeClr val="accent4"/>
                          </a:solidFill>
                          <a:latin typeface="Cambria Math" panose="02040503050406030204" pitchFamily="18" charset="0"/>
                          <a:ea typeface="Cambria Math" panose="02040503050406030204" pitchFamily="18" charset="0"/>
                        </a:rPr>
                        <m:t>=18.03</m:t>
                      </m:r>
                      <m:d>
                        <m:dPr>
                          <m:ctrlPr>
                            <a:rPr lang="en-US" sz="2400" b="0" i="1" smtClean="0">
                              <a:solidFill>
                                <a:schemeClr val="accent4"/>
                              </a:solidFill>
                              <a:latin typeface="Cambria Math" panose="02040503050406030204" pitchFamily="18" charset="0"/>
                              <a:ea typeface="Cambria Math" panose="02040503050406030204" pitchFamily="18" charset="0"/>
                            </a:rPr>
                          </m:ctrlPr>
                        </m:dPr>
                        <m:e>
                          <m:sSup>
                            <m:sSupPr>
                              <m:ctrlPr>
                                <a:rPr lang="en-US" sz="2400" b="0" i="1" smtClean="0">
                                  <a:solidFill>
                                    <a:schemeClr val="accent4"/>
                                  </a:solidFill>
                                  <a:latin typeface="Cambria Math" panose="02040503050406030204" pitchFamily="18" charset="0"/>
                                  <a:ea typeface="Cambria Math" panose="02040503050406030204" pitchFamily="18" charset="0"/>
                                </a:rPr>
                              </m:ctrlPr>
                            </m:sSupPr>
                            <m:e>
                              <m:r>
                                <a:rPr lang="en-US" sz="2400" b="0" i="1" smtClean="0">
                                  <a:solidFill>
                                    <a:schemeClr val="accent4"/>
                                  </a:solidFill>
                                  <a:latin typeface="Cambria Math" panose="02040503050406030204" pitchFamily="18" charset="0"/>
                                  <a:ea typeface="Cambria Math" panose="02040503050406030204" pitchFamily="18" charset="0"/>
                                </a:rPr>
                                <m:t>10</m:t>
                              </m:r>
                            </m:e>
                            <m:sup>
                              <m:r>
                                <a:rPr lang="en-US" sz="2400" b="0" i="1" smtClean="0">
                                  <a:solidFill>
                                    <a:schemeClr val="accent4"/>
                                  </a:solidFill>
                                  <a:latin typeface="Cambria Math" panose="02040503050406030204" pitchFamily="18" charset="0"/>
                                  <a:ea typeface="Cambria Math" panose="02040503050406030204" pitchFamily="18" charset="0"/>
                                </a:rPr>
                                <m:t>3</m:t>
                              </m:r>
                            </m:sup>
                          </m:sSup>
                          <m:sSup>
                            <m:sSupPr>
                              <m:ctrlPr>
                                <a:rPr lang="en-US" sz="2400" b="0" i="1" smtClean="0">
                                  <a:solidFill>
                                    <a:schemeClr val="accent4"/>
                                  </a:solidFill>
                                  <a:latin typeface="Cambria Math" panose="02040503050406030204" pitchFamily="18" charset="0"/>
                                  <a:ea typeface="Cambria Math" panose="02040503050406030204" pitchFamily="18" charset="0"/>
                                </a:rPr>
                              </m:ctrlPr>
                            </m:sSupPr>
                            <m:e>
                              <m:r>
                                <a:rPr lang="en-US" sz="2400" b="0" i="1" smtClean="0">
                                  <a:solidFill>
                                    <a:schemeClr val="accent4"/>
                                  </a:solidFill>
                                  <a:latin typeface="Cambria Math" panose="02040503050406030204" pitchFamily="18" charset="0"/>
                                  <a:ea typeface="Cambria Math" panose="02040503050406030204" pitchFamily="18" charset="0"/>
                                </a:rPr>
                                <m:t>𝑇</m:t>
                              </m:r>
                            </m:e>
                            <m:sup>
                              <m:r>
                                <a:rPr lang="en-US" sz="2400" b="0" i="1" smtClean="0">
                                  <a:solidFill>
                                    <a:schemeClr val="accent4"/>
                                  </a:solidFill>
                                  <a:latin typeface="Cambria Math" panose="02040503050406030204" pitchFamily="18" charset="0"/>
                                  <a:ea typeface="Cambria Math" panose="02040503050406030204" pitchFamily="18" charset="0"/>
                                </a:rPr>
                                <m:t>−1</m:t>
                              </m:r>
                            </m:sup>
                          </m:sSup>
                        </m:e>
                      </m:d>
                      <m:r>
                        <a:rPr lang="en-US" sz="2400" b="0" i="1" smtClean="0">
                          <a:solidFill>
                            <a:schemeClr val="accent4"/>
                          </a:solidFill>
                          <a:latin typeface="Cambria Math" panose="02040503050406030204" pitchFamily="18" charset="0"/>
                          <a:ea typeface="Cambria Math" panose="02040503050406030204" pitchFamily="18" charset="0"/>
                        </a:rPr>
                        <m:t>−32.42</m:t>
                      </m:r>
                    </m:oMath>
                  </m:oMathPara>
                </a14:m>
                <a:endParaRPr lang="en-US" sz="2400" dirty="0">
                  <a:solidFill>
                    <a:schemeClr val="accent4"/>
                  </a:solidFill>
                </a:endParaRPr>
              </a:p>
              <a:p>
                <a:endParaRPr lang="en-US" sz="2400" dirty="0">
                  <a:solidFill>
                    <a:schemeClr val="accent4"/>
                  </a:solidFill>
                </a:endParaRPr>
              </a:p>
              <a:p>
                <a:pPr algn="ctr"/>
                <a:r>
                  <a:rPr lang="en-US" sz="2400" dirty="0">
                    <a:solidFill>
                      <a:schemeClr val="accent4"/>
                    </a:solidFill>
                  </a:rPr>
                  <a:t>… </a:t>
                </a:r>
                <a14:m>
                  <m:oMath xmlns:m="http://schemas.openxmlformats.org/officeDocument/2006/math">
                    <m:r>
                      <a:rPr lang="en-US" sz="2400" b="0" i="1" smtClean="0">
                        <a:solidFill>
                          <a:schemeClr val="accent4"/>
                        </a:solidFill>
                        <a:latin typeface="Cambria Math" panose="02040503050406030204" pitchFamily="18" charset="0"/>
                      </a:rPr>
                      <m:t>−0.22</m:t>
                    </m:r>
                    <m:r>
                      <a:rPr lang="en-US" sz="2400" b="0" i="1" smtClean="0">
                        <a:solidFill>
                          <a:schemeClr val="accent4"/>
                        </a:solidFill>
                        <a:latin typeface="Cambria Math" panose="02040503050406030204" pitchFamily="18" charset="0"/>
                        <a:ea typeface="Cambria Math" panose="02040503050406030204" pitchFamily="18" charset="0"/>
                      </a:rPr>
                      <m:t>±0.02</m:t>
                    </m:r>
                  </m:oMath>
                </a14:m>
                <a:r>
                  <a:rPr lang="en-US" sz="2400" dirty="0">
                    <a:solidFill>
                      <a:schemeClr val="accent4"/>
                    </a:solidFill>
                  </a:rPr>
                  <a:t>﻿‰/°C</a:t>
                </a:r>
              </a:p>
            </p:txBody>
          </p:sp>
        </mc:Choice>
        <mc:Fallback>
          <p:sp>
            <p:nvSpPr>
              <p:cNvPr id="13" name="TextBox 12">
                <a:extLst>
                  <a:ext uri="{FF2B5EF4-FFF2-40B4-BE49-F238E27FC236}">
                    <a16:creationId xmlns:a16="http://schemas.microsoft.com/office/drawing/2014/main" id="{4DA6B590-E95B-D041-8BF0-4A525B598E4F}"/>
                  </a:ext>
                </a:extLst>
              </p:cNvPr>
              <p:cNvSpPr txBox="1">
                <a:spLocks noRot="1" noChangeAspect="1" noMove="1" noResize="1" noEditPoints="1" noAdjustHandles="1" noChangeArrowheads="1" noChangeShapeType="1" noTextEdit="1"/>
              </p:cNvSpPr>
              <p:nvPr/>
            </p:nvSpPr>
            <p:spPr>
              <a:xfrm>
                <a:off x="125830" y="1989032"/>
                <a:ext cx="7004033" cy="1107996"/>
              </a:xfrm>
              <a:prstGeom prst="rect">
                <a:avLst/>
              </a:prstGeom>
              <a:blipFill>
                <a:blip r:embed="rId5"/>
                <a:stretch>
                  <a:fillRect b="-15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785EB71-166B-9D48-88FF-818DACBD2E13}"/>
                  </a:ext>
                </a:extLst>
              </p:cNvPr>
              <p:cNvSpPr txBox="1"/>
              <p:nvPr/>
            </p:nvSpPr>
            <p:spPr>
              <a:xfrm>
                <a:off x="125830" y="3446648"/>
                <a:ext cx="6869958" cy="2710807"/>
              </a:xfrm>
              <a:prstGeom prst="rect">
                <a:avLst/>
              </a:prstGeom>
              <a:noFill/>
            </p:spPr>
            <p:txBody>
              <a:bodyPr wrap="square" rtlCol="0">
                <a:spAutoFit/>
              </a:bodyPr>
              <a:lstStyle/>
              <a:p>
                <a:pPr marL="342900" indent="-342900">
                  <a:buFontTx/>
                  <a:buChar char="-"/>
                </a:pPr>
                <a:r>
                  <a:rPr lang="en-US" sz="2400" dirty="0"/>
                  <a:t>Synthesized Carbonates (Ca, Ca, Ba) across 10-40℃</a:t>
                </a:r>
              </a:p>
              <a:p>
                <a:pPr marL="342900" indent="-342900">
                  <a:buFontTx/>
                  <a:buChar char="-"/>
                </a:pPr>
                <a:r>
                  <a:rPr lang="en-US" sz="2400" dirty="0"/>
                  <a:t>Equilibrium dependent on ion concentrations</a:t>
                </a:r>
              </a:p>
              <a:p>
                <a:pPr marL="342900" indent="-342900">
                  <a:buFontTx/>
                  <a:buChar char="-"/>
                </a:pPr>
                <a:endParaRPr lang="en-US" sz="2400" dirty="0"/>
              </a:p>
              <a:p>
                <a:pPr marL="342900" indent="-342900">
                  <a:buFontTx/>
                  <a:buChar char="-"/>
                </a:pPr>
                <a:r>
                  <a:rPr lang="en-US" sz="2400" dirty="0"/>
                  <a:t>Commonly used for </a:t>
                </a:r>
                <a:r>
                  <a:rPr lang="el-GR" sz="2400" dirty="0"/>
                  <a:t>δ</a:t>
                </a:r>
                <a:r>
                  <a:rPr lang="en-US" sz="2400" baseline="30000" dirty="0"/>
                  <a:t>18</a:t>
                </a:r>
                <a:r>
                  <a:rPr lang="en-US" sz="2400" dirty="0"/>
                  <a:t>O to temperature relationship</a:t>
                </a:r>
              </a:p>
              <a:p>
                <a:pPr marL="342900" indent="-342900">
                  <a:buFontTx/>
                  <a:buChar char="-"/>
                </a:pPr>
                <a:r>
                  <a:rPr lang="en-US" sz="2400" dirty="0"/>
                  <a:t>But temperature sensitivity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𝑤</m:t>
                        </m:r>
                      </m:sub>
                    </m:sSub>
                  </m:oMath>
                </a14:m>
                <a:r>
                  <a:rPr lang="en-US" sz="2400" dirty="0"/>
                  <a:t> deviates</a:t>
                </a:r>
              </a:p>
              <a:p>
                <a:pPr marL="800100" lvl="1" indent="-342900">
                  <a:buFontTx/>
                  <a:buChar char="-"/>
                </a:pPr>
                <a:r>
                  <a:rPr lang="en-US" sz="2400" dirty="0">
                    <a:solidFill>
                      <a:schemeClr val="accent6">
                        <a:lumMod val="20000"/>
                        <a:lumOff val="80000"/>
                      </a:schemeClr>
                    </a:solidFill>
                  </a:rPr>
                  <a:t>Disequilibrium! </a:t>
                </a:r>
              </a:p>
            </p:txBody>
          </p:sp>
        </mc:Choice>
        <mc:Fallback>
          <p:sp>
            <p:nvSpPr>
              <p:cNvPr id="14" name="TextBox 13">
                <a:extLst>
                  <a:ext uri="{FF2B5EF4-FFF2-40B4-BE49-F238E27FC236}">
                    <a16:creationId xmlns:a16="http://schemas.microsoft.com/office/drawing/2014/main" id="{0785EB71-166B-9D48-88FF-818DACBD2E13}"/>
                  </a:ext>
                </a:extLst>
              </p:cNvPr>
              <p:cNvSpPr txBox="1">
                <a:spLocks noRot="1" noChangeAspect="1" noMove="1" noResize="1" noEditPoints="1" noAdjustHandles="1" noChangeArrowheads="1" noChangeShapeType="1" noTextEdit="1"/>
              </p:cNvSpPr>
              <p:nvPr/>
            </p:nvSpPr>
            <p:spPr>
              <a:xfrm>
                <a:off x="125830" y="3446648"/>
                <a:ext cx="6869958" cy="2710807"/>
              </a:xfrm>
              <a:prstGeom prst="rect">
                <a:avLst/>
              </a:prstGeom>
              <a:blipFill>
                <a:blip r:embed="rId6"/>
                <a:stretch>
                  <a:fillRect l="-1476" t="-2336" r="-738" b="-420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C04BB9A-C089-D541-A3D5-E588F5E2095B}"/>
              </a:ext>
            </a:extLst>
          </p:cNvPr>
          <p:cNvSpPr txBox="1"/>
          <p:nvPr/>
        </p:nvSpPr>
        <p:spPr>
          <a:xfrm>
            <a:off x="10501313" y="767674"/>
            <a:ext cx="1273105" cy="400110"/>
          </a:xfrm>
          <a:prstGeom prst="rect">
            <a:avLst/>
          </a:prstGeom>
          <a:noFill/>
        </p:spPr>
        <p:txBody>
          <a:bodyPr wrap="none" rtlCol="0">
            <a:spAutoFit/>
          </a:bodyPr>
          <a:lstStyle/>
          <a:p>
            <a:r>
              <a:rPr lang="en-US" sz="2000" dirty="0">
                <a:solidFill>
                  <a:schemeClr val="bg1"/>
                </a:solidFill>
              </a:rPr>
              <a:t>1997, GCA</a:t>
            </a:r>
          </a:p>
        </p:txBody>
      </p:sp>
    </p:spTree>
    <p:extLst>
      <p:ext uri="{BB962C8B-B14F-4D97-AF65-F5344CB8AC3E}">
        <p14:creationId xmlns:p14="http://schemas.microsoft.com/office/powerpoint/2010/main" val="151771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3B166D-AA83-E442-A7E4-5B4620AEF3EA}"/>
              </a:ext>
            </a:extLst>
          </p:cNvPr>
          <p:cNvSpPr txBox="1"/>
          <p:nvPr/>
        </p:nvSpPr>
        <p:spPr>
          <a:xfrm>
            <a:off x="442913" y="314326"/>
            <a:ext cx="3061992" cy="523220"/>
          </a:xfrm>
          <a:prstGeom prst="rect">
            <a:avLst/>
          </a:prstGeom>
          <a:noFill/>
        </p:spPr>
        <p:txBody>
          <a:bodyPr wrap="none" rtlCol="0">
            <a:spAutoFit/>
          </a:bodyPr>
          <a:lstStyle/>
          <a:p>
            <a:r>
              <a:rPr lang="en-US" sz="2800" dirty="0">
                <a:solidFill>
                  <a:schemeClr val="accent2"/>
                </a:solidFill>
              </a:rPr>
              <a:t>Watkins et al., 2014</a:t>
            </a:r>
          </a:p>
        </p:txBody>
      </p:sp>
    </p:spTree>
    <p:extLst>
      <p:ext uri="{BB962C8B-B14F-4D97-AF65-F5344CB8AC3E}">
        <p14:creationId xmlns:p14="http://schemas.microsoft.com/office/powerpoint/2010/main" val="200156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4BADF-A677-9549-AD67-B2BC90AE06CC}"/>
              </a:ext>
            </a:extLst>
          </p:cNvPr>
          <p:cNvSpPr txBox="1"/>
          <p:nvPr/>
        </p:nvSpPr>
        <p:spPr>
          <a:xfrm>
            <a:off x="400049" y="265569"/>
            <a:ext cx="11058526" cy="2677656"/>
          </a:xfrm>
          <a:prstGeom prst="rect">
            <a:avLst/>
          </a:prstGeom>
          <a:noFill/>
        </p:spPr>
        <p:txBody>
          <a:bodyPr wrap="square" rtlCol="0">
            <a:spAutoFit/>
          </a:bodyPr>
          <a:lstStyle/>
          <a:p>
            <a:pPr marL="285750" indent="-285750">
              <a:buFontTx/>
              <a:buChar char="-"/>
            </a:pPr>
            <a:r>
              <a:rPr lang="en-US" sz="2400" dirty="0"/>
              <a:t>Often, isotopic exchange between chemical phases </a:t>
            </a:r>
            <a:r>
              <a:rPr lang="en-US" sz="2400" i="1" dirty="0">
                <a:solidFill>
                  <a:schemeClr val="accent2"/>
                </a:solidFill>
              </a:rPr>
              <a:t>does not reach equilibrium</a:t>
            </a:r>
            <a:r>
              <a:rPr lang="en-US" sz="2400" dirty="0"/>
              <a:t> </a:t>
            </a:r>
          </a:p>
          <a:p>
            <a:pPr marL="742950" lvl="1" indent="-285750">
              <a:buFontTx/>
              <a:buChar char="-"/>
            </a:pPr>
            <a:r>
              <a:rPr lang="en-US" sz="2400" dirty="0"/>
              <a:t>Probably in most natural systems?!</a:t>
            </a:r>
          </a:p>
          <a:p>
            <a:pPr marL="742950" lvl="1" indent="-285750">
              <a:buFontTx/>
              <a:buChar char="-"/>
            </a:pPr>
            <a:endParaRPr lang="en-US" sz="2400" dirty="0"/>
          </a:p>
          <a:p>
            <a:r>
              <a:rPr lang="en-US" sz="2400" dirty="0">
                <a:solidFill>
                  <a:schemeClr val="accent1"/>
                </a:solidFill>
              </a:rPr>
              <a:t>What can cause kinetic isotope effects (KIEs) in carbonates?</a:t>
            </a:r>
          </a:p>
          <a:p>
            <a:pPr marL="742950" lvl="1" indent="-285750">
              <a:buFontTx/>
              <a:buChar char="-"/>
            </a:pPr>
            <a:r>
              <a:rPr lang="en-US" sz="2400" dirty="0"/>
              <a:t>Precipitation rate of CaCO</a:t>
            </a:r>
            <a:r>
              <a:rPr lang="en-US" sz="2400" baseline="-25000" dirty="0"/>
              <a:t>3</a:t>
            </a:r>
          </a:p>
          <a:p>
            <a:pPr marL="742950" lvl="1" indent="-285750">
              <a:buFontTx/>
              <a:buChar char="-"/>
            </a:pPr>
            <a:r>
              <a:rPr lang="en-US" sz="2400" dirty="0"/>
              <a:t>Chemical speciation of DIC species</a:t>
            </a:r>
          </a:p>
          <a:p>
            <a:pPr marL="742950" lvl="1" indent="-285750">
              <a:buFontTx/>
              <a:buChar char="-"/>
            </a:pPr>
            <a:r>
              <a:rPr lang="en-US" sz="2400" dirty="0"/>
              <a:t>Solution pH</a:t>
            </a:r>
          </a:p>
        </p:txBody>
      </p:sp>
      <p:pic>
        <p:nvPicPr>
          <p:cNvPr id="6" name="Picture 5" descr="Text&#10;&#10;Description automatically generated">
            <a:extLst>
              <a:ext uri="{FF2B5EF4-FFF2-40B4-BE49-F238E27FC236}">
                <a16:creationId xmlns:a16="http://schemas.microsoft.com/office/drawing/2014/main" id="{4CB0A011-1DD9-474B-B589-161F8582638C}"/>
              </a:ext>
            </a:extLst>
          </p:cNvPr>
          <p:cNvPicPr>
            <a:picLocks noChangeAspect="1"/>
          </p:cNvPicPr>
          <p:nvPr/>
        </p:nvPicPr>
        <p:blipFill>
          <a:blip r:embed="rId3"/>
          <a:stretch>
            <a:fillRect/>
          </a:stretch>
        </p:blipFill>
        <p:spPr>
          <a:xfrm>
            <a:off x="990600" y="3486151"/>
            <a:ext cx="10210800" cy="1803400"/>
          </a:xfrm>
          <a:prstGeom prst="rect">
            <a:avLst/>
          </a:prstGeom>
        </p:spPr>
      </p:pic>
      <p:pic>
        <p:nvPicPr>
          <p:cNvPr id="7170" name="Picture 2" descr="Face Screaming in Fear Emoji (U+1F631)">
            <a:extLst>
              <a:ext uri="{FF2B5EF4-FFF2-40B4-BE49-F238E27FC236}">
                <a16:creationId xmlns:a16="http://schemas.microsoft.com/office/drawing/2014/main" id="{8706E1D1-6301-7E4F-BE9D-2FD71C1FF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77307">
            <a:off x="10468540" y="585788"/>
            <a:ext cx="1118622" cy="111862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ticon Ghost transparent PNG - StickPNG">
            <a:extLst>
              <a:ext uri="{FF2B5EF4-FFF2-40B4-BE49-F238E27FC236}">
                <a16:creationId xmlns:a16="http://schemas.microsoft.com/office/drawing/2014/main" id="{2D6C59CA-6934-BF4F-9953-3832F1708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371" y="1038429"/>
            <a:ext cx="498269" cy="498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moticon Ghost transparent PNG - StickPNG">
            <a:extLst>
              <a:ext uri="{FF2B5EF4-FFF2-40B4-BE49-F238E27FC236}">
                <a16:creationId xmlns:a16="http://schemas.microsoft.com/office/drawing/2014/main" id="{B54FC81E-AC35-5240-B38E-451D6B68C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1706" y="149421"/>
            <a:ext cx="480490" cy="4804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moticon Ghost transparent PNG - StickPNG">
            <a:extLst>
              <a:ext uri="{FF2B5EF4-FFF2-40B4-BE49-F238E27FC236}">
                <a16:creationId xmlns:a16="http://schemas.microsoft.com/office/drawing/2014/main" id="{542305EA-0627-8D47-A447-EEF6917C1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9438" y="1575056"/>
            <a:ext cx="402758" cy="40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83539C7E-7096-FA4B-BAD8-A3E3D5816B98}"/>
              </a:ext>
            </a:extLst>
          </p:cNvPr>
          <p:cNvPicPr>
            <a:picLocks noChangeAspect="1"/>
          </p:cNvPicPr>
          <p:nvPr/>
        </p:nvPicPr>
        <p:blipFill>
          <a:blip r:embed="rId3"/>
          <a:stretch>
            <a:fillRect/>
          </a:stretch>
        </p:blipFill>
        <p:spPr>
          <a:xfrm>
            <a:off x="1233488" y="185739"/>
            <a:ext cx="10210800" cy="1803400"/>
          </a:xfrm>
          <a:prstGeom prst="rect">
            <a:avLst/>
          </a:prstGeom>
        </p:spPr>
      </p:pic>
      <p:sp>
        <p:nvSpPr>
          <p:cNvPr id="3" name="TextBox 2">
            <a:extLst>
              <a:ext uri="{FF2B5EF4-FFF2-40B4-BE49-F238E27FC236}">
                <a16:creationId xmlns:a16="http://schemas.microsoft.com/office/drawing/2014/main" id="{86821F9E-E91B-1648-A8A0-6DF870F71FD2}"/>
              </a:ext>
            </a:extLst>
          </p:cNvPr>
          <p:cNvSpPr txBox="1"/>
          <p:nvPr/>
        </p:nvSpPr>
        <p:spPr>
          <a:xfrm>
            <a:off x="100013" y="2228850"/>
            <a:ext cx="4697953" cy="461665"/>
          </a:xfrm>
          <a:prstGeom prst="rect">
            <a:avLst/>
          </a:prstGeom>
          <a:noFill/>
        </p:spPr>
        <p:txBody>
          <a:bodyPr wrap="none" rtlCol="0">
            <a:spAutoFit/>
          </a:bodyPr>
          <a:lstStyle/>
          <a:p>
            <a:r>
              <a:rPr lang="en-US" sz="2400" dirty="0">
                <a:solidFill>
                  <a:schemeClr val="accent2"/>
                </a:solidFill>
              </a:rPr>
              <a:t>What do they present in this study?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90F4954-417C-2845-8320-E4C3AF184F3E}"/>
                  </a:ext>
                </a:extLst>
              </p:cNvPr>
              <p:cNvSpPr txBox="1"/>
              <p:nvPr/>
            </p:nvSpPr>
            <p:spPr>
              <a:xfrm>
                <a:off x="329629" y="2787158"/>
                <a:ext cx="11532741" cy="3885103"/>
              </a:xfrm>
              <a:prstGeom prst="rect">
                <a:avLst/>
              </a:prstGeom>
              <a:noFill/>
            </p:spPr>
            <p:txBody>
              <a:bodyPr wrap="square" rtlCol="0">
                <a:spAutoFit/>
              </a:bodyPr>
              <a:lstStyle/>
              <a:p>
                <a:pPr marL="342900" indent="-342900">
                  <a:buFont typeface="+mj-lt"/>
                  <a:buAutoNum type="arabicParenR"/>
                </a:pPr>
                <a:r>
                  <a:rPr lang="en-US" sz="2400" dirty="0"/>
                  <a:t>model of oxygen isotope fractionation in the CaCO3-DIC-H2O system that incorporates</a:t>
                </a:r>
              </a:p>
              <a:p>
                <a:r>
                  <a:rPr lang="en-US" sz="2400" dirty="0"/>
                  <a:t>the new information on KIE between CaCO3 and DIC</a:t>
                </a:r>
              </a:p>
              <a:p>
                <a:endParaRPr lang="en-US" sz="2400" dirty="0"/>
              </a:p>
              <a:p>
                <a:pPr marL="342900" indent="-342900">
                  <a:buAutoNum type="arabicParenR" startAt="2"/>
                </a:pPr>
                <a:r>
                  <a:rPr lang="en-US" sz="2400" dirty="0"/>
                  <a:t>model for kinetic and equilibrium oxygen isotope fractionation between calcite and water - </a:t>
                </a:r>
                <a14:m>
                  <m:oMath xmlns:m="http://schemas.openxmlformats.org/officeDocument/2006/math">
                    <m:sSub>
                      <m:sSubPr>
                        <m:ctrlPr>
                          <a:rPr lang="en-US" sz="2400" i="1" smtClean="0"/>
                        </m:ctrlPr>
                      </m:sSubPr>
                      <m:e>
                        <m:r>
                          <a:rPr lang="en-US" sz="2400" i="1" smtClean="0">
                            <a:ea typeface="Cambria Math" panose="02040503050406030204" pitchFamily="18" charset="0"/>
                          </a:rPr>
                          <m:t>𝛼</m:t>
                        </m:r>
                      </m:e>
                      <m:sub>
                        <m:r>
                          <a:rPr lang="en-US" sz="2400" b="0" i="1" smtClean="0"/>
                          <m:t>𝑐</m:t>
                        </m:r>
                        <m:r>
                          <a:rPr lang="en-US" sz="2400" b="0" i="1" smtClean="0"/>
                          <m:t>/</m:t>
                        </m:r>
                        <m:r>
                          <a:rPr lang="en-US" sz="2400" b="0" i="1" smtClean="0"/>
                          <m:t>𝑤</m:t>
                        </m:r>
                      </m:sub>
                    </m:sSub>
                  </m:oMath>
                </a14:m>
                <a:r>
                  <a:rPr lang="en-US" sz="2400" dirty="0"/>
                  <a:t> - that accounts for fractionation between…</a:t>
                </a:r>
              </a:p>
              <a:p>
                <a:r>
                  <a:rPr lang="en-US" sz="2400" dirty="0"/>
                  <a:t>	-- Calcite and carbonate ion pool - </a:t>
                </a:r>
                <a14:m>
                  <m:oMath xmlns:m="http://schemas.openxmlformats.org/officeDocument/2006/math">
                    <m:sSub>
                      <m:sSubPr>
                        <m:ctrlPr>
                          <a:rPr lang="en-US" sz="2400" i="1" smtClean="0"/>
                        </m:ctrlPr>
                      </m:sSubPr>
                      <m:e>
                        <m:r>
                          <a:rPr lang="en-US" sz="2400" i="1">
                            <a:ea typeface="Cambria Math" panose="02040503050406030204" pitchFamily="18" charset="0"/>
                          </a:rPr>
                          <m:t>𝛼</m:t>
                        </m:r>
                      </m:e>
                      <m:sub>
                        <m:r>
                          <a:rPr lang="en-US" sz="2400" i="1"/>
                          <m:t>𝑐</m:t>
                        </m:r>
                        <m:r>
                          <a:rPr lang="en-US" sz="2400" i="1"/>
                          <m:t>/</m:t>
                        </m:r>
                        <m:r>
                          <a:rPr lang="en-US" sz="2400" b="0" i="1" smtClean="0"/>
                          <m:t>𝐶𝑂</m:t>
                        </m:r>
                        <m:r>
                          <a:rPr lang="en-US" sz="2400" b="0" i="1" smtClean="0"/>
                          <m:t>3</m:t>
                        </m:r>
                      </m:sub>
                    </m:sSub>
                  </m:oMath>
                </a14:m>
                <a:r>
                  <a:rPr lang="en-US" sz="2400" dirty="0"/>
                  <a:t> </a:t>
                </a:r>
              </a:p>
              <a:p>
                <a:r>
                  <a:rPr lang="en-US" sz="2400" dirty="0"/>
                  <a:t>	-- Carbonate ion and water - </a:t>
                </a:r>
                <a14:m>
                  <m:oMath xmlns:m="http://schemas.openxmlformats.org/officeDocument/2006/math">
                    <m:sSub>
                      <m:sSubPr>
                        <m:ctrlPr>
                          <a:rPr lang="en-US" sz="2400" i="1"/>
                        </m:ctrlPr>
                      </m:sSubPr>
                      <m:e>
                        <m:r>
                          <a:rPr lang="en-US" sz="2400" i="1">
                            <a:ea typeface="Cambria Math" panose="02040503050406030204" pitchFamily="18" charset="0"/>
                          </a:rPr>
                          <m:t>𝛼</m:t>
                        </m:r>
                      </m:e>
                      <m:sub>
                        <m:r>
                          <a:rPr lang="en-US" sz="2400" i="1"/>
                          <m:t>𝐶𝑂</m:t>
                        </m:r>
                        <m:r>
                          <a:rPr lang="en-US" sz="2400" i="1"/>
                          <m:t>3/</m:t>
                        </m:r>
                        <m:r>
                          <a:rPr lang="en-US" sz="2400" b="0" i="1" smtClean="0"/>
                          <m:t>𝑤</m:t>
                        </m:r>
                      </m:sub>
                    </m:sSub>
                    <m:r>
                      <a:rPr lang="en-US" sz="2400" i="1"/>
                      <m:t> </m:t>
                    </m:r>
                  </m:oMath>
                </a14:m>
                <a:endParaRPr lang="en-US" sz="2400" dirty="0"/>
              </a:p>
              <a:p>
                <a:r>
                  <a:rPr lang="en-US" sz="2400" dirty="0"/>
                  <a:t>		-- function of Temp, pH, salinity, saturation state (</a:t>
                </a:r>
                <a:r>
                  <a:rPr lang="el-GR" sz="2400" dirty="0"/>
                  <a:t>Ω), </a:t>
                </a:r>
                <a:endParaRPr lang="en-US" sz="2400" dirty="0"/>
              </a:p>
              <a:p>
                <a:r>
                  <a:rPr lang="en-US" sz="2400" dirty="0"/>
                  <a:t>			residence time of DIC in solution, and activity of carbonic anhydrase</a:t>
                </a:r>
              </a:p>
              <a:p>
                <a:endParaRPr lang="en-US" sz="2400" dirty="0"/>
              </a:p>
            </p:txBody>
          </p:sp>
        </mc:Choice>
        <mc:Fallback>
          <p:sp>
            <p:nvSpPr>
              <p:cNvPr id="4" name="TextBox 3">
                <a:extLst>
                  <a:ext uri="{FF2B5EF4-FFF2-40B4-BE49-F238E27FC236}">
                    <a16:creationId xmlns:a16="http://schemas.microsoft.com/office/drawing/2014/main" id="{290F4954-417C-2845-8320-E4C3AF184F3E}"/>
                  </a:ext>
                </a:extLst>
              </p:cNvPr>
              <p:cNvSpPr txBox="1">
                <a:spLocks noRot="1" noChangeAspect="1" noMove="1" noResize="1" noEditPoints="1" noAdjustHandles="1" noChangeArrowheads="1" noChangeShapeType="1" noTextEdit="1"/>
              </p:cNvSpPr>
              <p:nvPr/>
            </p:nvSpPr>
            <p:spPr>
              <a:xfrm>
                <a:off x="329629" y="2787158"/>
                <a:ext cx="11532741" cy="3885103"/>
              </a:xfrm>
              <a:prstGeom prst="rect">
                <a:avLst/>
              </a:prstGeom>
              <a:blipFill>
                <a:blip r:embed="rId4"/>
                <a:stretch>
                  <a:fillRect l="-769" t="-1629"/>
                </a:stretch>
              </a:blipFill>
            </p:spPr>
            <p:txBody>
              <a:bodyPr/>
              <a:lstStyle/>
              <a:p>
                <a:r>
                  <a:rPr lang="en-US">
                    <a:noFill/>
                  </a:rPr>
                  <a:t> </a:t>
                </a:r>
              </a:p>
            </p:txBody>
          </p:sp>
        </mc:Fallback>
      </mc:AlternateContent>
    </p:spTree>
    <p:extLst>
      <p:ext uri="{BB962C8B-B14F-4D97-AF65-F5344CB8AC3E}">
        <p14:creationId xmlns:p14="http://schemas.microsoft.com/office/powerpoint/2010/main" val="39380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2676</TotalTime>
  <Words>2019</Words>
  <Application>Microsoft Macintosh PowerPoint</Application>
  <PresentationFormat>Widescreen</PresentationFormat>
  <Paragraphs>222</Paragraphs>
  <Slides>25</Slides>
  <Notes>18</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Courier New</vt:lpstr>
      <vt:lpstr>Helvetica</vt:lpstr>
      <vt:lpstr>Wingdings</vt:lpstr>
      <vt:lpstr>Office Theme</vt:lpstr>
      <vt:lpstr>Oxygen isotope fractionation in the CaCO3-DIC-H2O system  Devriendt et al., 2017, GCA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 Fetrow</dc:creator>
  <cp:lastModifiedBy>Anne Fetrow</cp:lastModifiedBy>
  <cp:revision>102</cp:revision>
  <dcterms:created xsi:type="dcterms:W3CDTF">2020-10-21T18:58:07Z</dcterms:created>
  <dcterms:modified xsi:type="dcterms:W3CDTF">2020-10-29T16:55:03Z</dcterms:modified>
</cp:coreProperties>
</file>